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1" r:id="rId3"/>
    <p:sldId id="268" r:id="rId4"/>
    <p:sldId id="270" r:id="rId5"/>
    <p:sldId id="269" r:id="rId6"/>
    <p:sldId id="258" r:id="rId7"/>
    <p:sldId id="272" r:id="rId8"/>
    <p:sldId id="273" r:id="rId9"/>
    <p:sldId id="260" r:id="rId10"/>
    <p:sldId id="262" r:id="rId11"/>
    <p:sldId id="263" r:id="rId12"/>
    <p:sldId id="264" r:id="rId13"/>
    <p:sldId id="265" r:id="rId14"/>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4610"/>
  </p:normalViewPr>
  <p:slideViewPr>
    <p:cSldViewPr snapToGrid="0" snapToObjects="1">
      <p:cViewPr varScale="1">
        <p:scale>
          <a:sx n="133" d="100"/>
          <a:sy n="133" d="100"/>
        </p:scale>
        <p:origin x="29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F801-65F5-17CD-777A-7C46265E9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E90D8-B2B0-F3E2-8FAB-FC4214170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77D85-D6AE-EC8E-3388-0387AC266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33845F-F13F-DA44-DC4D-4F29C9297BD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32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BF8A-9666-962D-07E7-7762637C4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9D2C5-4E36-21E3-1F20-19DE2B60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C0D72-3901-BBE5-787F-146A41282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066BE-02D5-FECB-5D7D-A61F5E0913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1786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Proyecto APT:</a:t>
            </a:r>
          </a:p>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Junta360 Digital</a:t>
            </a:r>
            <a:endParaRPr lang="es-CL" sz="4450" noProof="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Presentado por: Alexander Chamorro</a:t>
            </a:r>
            <a:endParaRPr lang="es-CL" sz="1750" noProof="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rPr>
              <a:t>Profesor: Jorge Castro Silvestre </a:t>
            </a:r>
          </a:p>
          <a:p>
            <a:pPr marL="0" indent="0" algn="l">
              <a:lnSpc>
                <a:spcPts val="2850"/>
              </a:lnSpc>
              <a:buNone/>
            </a:pPr>
            <a:r>
              <a:rPr lang="es-CL" sz="1750" noProof="0" dirty="0">
                <a:solidFill>
                  <a:srgbClr val="272525"/>
                </a:solidFill>
                <a:latin typeface="Inter" pitchFamily="34" charset="0"/>
                <a:ea typeface="Inter" pitchFamily="34" charset="-122"/>
              </a:rPr>
              <a:t>Fecha: </a:t>
            </a:r>
            <a:r>
              <a:rPr lang="es-CL" sz="1750" dirty="0">
                <a:solidFill>
                  <a:srgbClr val="272525"/>
                </a:solidFill>
                <a:latin typeface="Inter" pitchFamily="34" charset="0"/>
                <a:ea typeface="Inter" pitchFamily="34" charset="-122"/>
              </a:rPr>
              <a:t>02</a:t>
            </a:r>
            <a:r>
              <a:rPr lang="es-CL" sz="1750" noProof="0" dirty="0">
                <a:solidFill>
                  <a:srgbClr val="272525"/>
                </a:solidFill>
                <a:latin typeface="Inter" pitchFamily="34" charset="0"/>
                <a:ea typeface="Inter" pitchFamily="34" charset="-122"/>
              </a:rPr>
              <a:t>-12-2025</a:t>
            </a:r>
          </a:p>
          <a:p>
            <a:pPr>
              <a:lnSpc>
                <a:spcPts val="2850"/>
              </a:lnSpc>
            </a:pPr>
            <a:r>
              <a:rPr lang="es-CL" sz="1750" noProof="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endParaRPr lang="es-CL" sz="1750" noProof="0" dirty="0"/>
          </a:p>
        </p:txBody>
      </p:sp>
      <p:pic>
        <p:nvPicPr>
          <p:cNvPr id="3074" name="Picture 2">
            <a:extLst>
              <a:ext uri="{FF2B5EF4-FFF2-40B4-BE49-F238E27FC236}">
                <a16:creationId xmlns:a16="http://schemas.microsoft.com/office/drawing/2014/main" id="{6000D9D2-6AA9-980D-1DF9-A7EDC94D7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95" y="127559"/>
            <a:ext cx="8882611" cy="218595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Captura de pantalla de un celular&#10;&#10;El contenido generado por IA puede ser incorrecto.">
            <a:extLst>
              <a:ext uri="{FF2B5EF4-FFF2-40B4-BE49-F238E27FC236}">
                <a16:creationId xmlns:a16="http://schemas.microsoft.com/office/drawing/2014/main" id="{0E4E9524-9C50-7CF3-57CD-0867947A3CB6}"/>
              </a:ext>
            </a:extLst>
          </p:cNvPr>
          <p:cNvPicPr>
            <a:picLocks noChangeAspect="1"/>
          </p:cNvPicPr>
          <p:nvPr/>
        </p:nvPicPr>
        <p:blipFill>
          <a:blip r:embed="rId4"/>
          <a:stretch>
            <a:fillRect/>
          </a:stretch>
        </p:blipFill>
        <p:spPr>
          <a:xfrm>
            <a:off x="8774506" y="839267"/>
            <a:ext cx="4781550" cy="704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1513790" y="948808"/>
            <a:ext cx="6420610" cy="4091191"/>
          </a:xfrm>
          <a:prstGeom prst="rect">
            <a:avLst/>
          </a:prstGeom>
          <a:noFill/>
          <a:ln/>
        </p:spPr>
        <p:txBody>
          <a:bodyPr wrap="none" lIns="0" tIns="0" rIns="0" bIns="0" rtlCol="0" anchor="t"/>
          <a:lstStyle/>
          <a:p>
            <a:pPr>
              <a:lnSpc>
                <a:spcPts val="4450"/>
              </a:lnSpc>
            </a:pPr>
            <a:r>
              <a:rPr lang="es-MX" sz="4000" b="1" dirty="0"/>
              <a:t>Demostración en Vivo: La Experiencia Junta360 Digital</a:t>
            </a:r>
          </a:p>
          <a:p>
            <a:pPr marL="0" indent="0" algn="l">
              <a:lnSpc>
                <a:spcPts val="4450"/>
              </a:lnSpc>
              <a:buNone/>
            </a:pPr>
            <a:r>
              <a:rPr lang="es-CL" sz="8800" b="1" noProof="0" dirty="0">
                <a:solidFill>
                  <a:srgbClr val="000000"/>
                </a:solidFill>
                <a:latin typeface="Inter Bold" pitchFamily="34" charset="0"/>
                <a:ea typeface="Inter Bold" pitchFamily="34" charset="-122"/>
                <a:cs typeface="Inter Bold" pitchFamily="34" charset="-120"/>
              </a:rPr>
              <a:t> </a:t>
            </a:r>
            <a:endParaRPr lang="es-CL" sz="8800" noProof="0" dirty="0"/>
          </a:p>
        </p:txBody>
      </p:sp>
      <p:sp>
        <p:nvSpPr>
          <p:cNvPr id="8" name="Text 9">
            <a:extLst>
              <a:ext uri="{FF2B5EF4-FFF2-40B4-BE49-F238E27FC236}">
                <a16:creationId xmlns:a16="http://schemas.microsoft.com/office/drawing/2014/main" id="{6E6AEA6C-68E7-8D82-F2B9-D8CF2AD81E4D}"/>
              </a:ext>
            </a:extLst>
          </p:cNvPr>
          <p:cNvSpPr/>
          <p:nvPr/>
        </p:nvSpPr>
        <p:spPr>
          <a:xfrm>
            <a:off x="1244224" y="1992322"/>
            <a:ext cx="12810176" cy="1062483"/>
          </a:xfrm>
          <a:prstGeom prst="rect">
            <a:avLst/>
          </a:prstGeom>
          <a:noFill/>
          <a:ln/>
        </p:spPr>
        <p:txBody>
          <a:bodyPr wrap="square" lIns="0" tIns="0" rIns="0" bIns="0" rtlCol="0" anchor="t"/>
          <a:lstStyle/>
          <a:p>
            <a:pPr algn="just"/>
            <a:r>
              <a:rPr lang="es-MX" sz="1600" dirty="0"/>
              <a:t>Para complementar las evidencias presentadas, estamos listos para ofrecer una demostración en vivo de la plataforma Junta360 Digital. Esta sesión permitirá explorar la interfaz de usuario, interactuar con las funcionalidades clave y visualizar el flujo de trabajo tanto para administradores como para vecinos en tiempo real.</a:t>
            </a:r>
          </a:p>
        </p:txBody>
      </p:sp>
      <p:pic>
        <p:nvPicPr>
          <p:cNvPr id="11" name="Imagen 10">
            <a:extLst>
              <a:ext uri="{FF2B5EF4-FFF2-40B4-BE49-F238E27FC236}">
                <a16:creationId xmlns:a16="http://schemas.microsoft.com/office/drawing/2014/main" id="{B4E611C2-D765-4950-2804-E33994F24129}"/>
              </a:ext>
            </a:extLst>
          </p:cNvPr>
          <p:cNvPicPr>
            <a:picLocks noChangeAspect="1"/>
          </p:cNvPicPr>
          <p:nvPr/>
        </p:nvPicPr>
        <p:blipFill>
          <a:blip r:embed="rId3"/>
          <a:stretch>
            <a:fillRect/>
          </a:stretch>
        </p:blipFill>
        <p:spPr>
          <a:xfrm>
            <a:off x="2024017" y="3758400"/>
            <a:ext cx="11250590" cy="2165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Conclusiones: Logros y Validaciones</a:t>
            </a:r>
            <a:endParaRPr lang="es-CL" sz="3550" noProof="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noProof="0" dirty="0"/>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Alcance del Proyecto Cumplido</a:t>
            </a:r>
            <a:endParaRPr lang="es-CL" sz="2200" noProof="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 logrado desarrollar todo el proyecto en su totalidad con las funciones esenciales previstas en la fase de diseño, entregando una plataforma funcional y lista para el cierre completo.</a:t>
            </a:r>
            <a:endParaRPr lang="es-CL" sz="1750" noProof="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noProof="0" dirty="0"/>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s-CL" sz="2200" b="1" noProof="0" dirty="0" err="1">
                <a:solidFill>
                  <a:srgbClr val="272525"/>
                </a:solidFill>
                <a:latin typeface="Inter Bold" pitchFamily="34" charset="0"/>
                <a:ea typeface="Inter Bold" pitchFamily="34" charset="-122"/>
                <a:cs typeface="Inter Bold" pitchFamily="34" charset="-120"/>
              </a:rPr>
              <a:t>Stack</a:t>
            </a:r>
            <a:r>
              <a:rPr lang="es-CL" sz="2200" b="1" noProof="0" dirty="0">
                <a:solidFill>
                  <a:srgbClr val="272525"/>
                </a:solidFill>
                <a:latin typeface="Inter Bold" pitchFamily="34" charset="0"/>
                <a:ea typeface="Inter Bold" pitchFamily="34" charset="-122"/>
                <a:cs typeface="Inter Bold" pitchFamily="34" charset="-120"/>
              </a:rPr>
              <a:t> Tecnológico Validado</a:t>
            </a:r>
            <a:endParaRPr lang="es-CL" sz="2200" noProof="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s-CL" sz="1750"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Reflexión Individual: Desafíos y Aprendizajes</a:t>
            </a:r>
            <a:endParaRPr lang="es-CL" sz="3550" noProof="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noProof="0" dirty="0"/>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1</a:t>
            </a:r>
            <a:endParaRPr lang="es-CL" sz="2500" noProof="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Desarrollador Único</a:t>
            </a:r>
            <a:endParaRPr lang="es-CL" sz="2200" noProof="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s-CL" sz="1750" noProof="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noProof="0" dirty="0"/>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2</a:t>
            </a:r>
            <a:endParaRPr lang="es-CL" sz="2500" noProof="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Manejo de n8n y </a:t>
            </a:r>
            <a:r>
              <a:rPr lang="es-CL" sz="2200" b="1" noProof="0" dirty="0" err="1">
                <a:solidFill>
                  <a:srgbClr val="272525"/>
                </a:solidFill>
                <a:latin typeface="Inter Bold" pitchFamily="34" charset="0"/>
                <a:ea typeface="Inter Bold" pitchFamily="34" charset="-122"/>
                <a:cs typeface="Inter Bold" pitchFamily="34" charset="-120"/>
              </a:rPr>
              <a:t>PDFs</a:t>
            </a:r>
            <a:r>
              <a:rPr lang="es-CL" sz="2200" b="1" noProof="0" dirty="0">
                <a:solidFill>
                  <a:srgbClr val="272525"/>
                </a:solidFill>
                <a:latin typeface="Inter Bold" pitchFamily="34" charset="0"/>
                <a:ea typeface="Inter Bold" pitchFamily="34" charset="-122"/>
                <a:cs typeface="Inter Bold" pitchFamily="34" charset="-120"/>
              </a:rPr>
              <a:t> Dinámicos</a:t>
            </a:r>
            <a:endParaRPr lang="es-CL" sz="2200" noProof="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integración y configuración de n8n para la generación dinámica de </a:t>
            </a:r>
            <a:r>
              <a:rPr lang="es-CL" sz="1750" noProof="0" dirty="0" err="1">
                <a:solidFill>
                  <a:srgbClr val="272525"/>
                </a:solidFill>
                <a:latin typeface="Inter" pitchFamily="34" charset="0"/>
                <a:ea typeface="Inter" pitchFamily="34" charset="-122"/>
                <a:cs typeface="Inter" pitchFamily="34" charset="-120"/>
              </a:rPr>
              <a:t>PDFs</a:t>
            </a:r>
            <a:r>
              <a:rPr lang="es-CL" sz="1750" noProof="0" dirty="0">
                <a:solidFill>
                  <a:srgbClr val="272525"/>
                </a:solidFill>
                <a:latin typeface="Inter" pitchFamily="34" charset="0"/>
                <a:ea typeface="Inter" pitchFamily="34" charset="-122"/>
                <a:cs typeface="Inter" pitchFamily="34" charset="-120"/>
              </a:rPr>
              <a:t> presentó una curva de aprendizaje significativa, pero resultó en una funcionalidad clave.</a:t>
            </a:r>
            <a:endParaRPr lang="es-CL" sz="1750" noProof="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noProof="0" dirty="0"/>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3</a:t>
            </a:r>
            <a:endParaRPr lang="es-CL" sz="2500" noProof="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Autogestión y Planificación</a:t>
            </a:r>
            <a:endParaRPr lang="es-CL" sz="2200" noProof="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s-CL" sz="1750"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Siguientes Pasos: Mantención</a:t>
            </a:r>
            <a:endParaRPr lang="es-CL" sz="3550" noProof="0" dirty="0"/>
          </a:p>
        </p:txBody>
      </p:sp>
      <p:pic>
        <p:nvPicPr>
          <p:cNvPr id="4" name="Image 1" descr="preencoded.png"/>
          <p:cNvPicPr>
            <a:picLocks noChangeAspect="1"/>
          </p:cNvPicPr>
          <p:nvPr/>
        </p:nvPicPr>
        <p:blipFill>
          <a:blip r:embed="rId4"/>
          <a:stretch>
            <a:fillRect/>
          </a:stretch>
        </p:blipFill>
        <p:spPr>
          <a:xfrm>
            <a:off x="6280190" y="1856234"/>
            <a:ext cx="1134070" cy="2032754"/>
          </a:xfrm>
          <a:prstGeom prst="rect">
            <a:avLst/>
          </a:prstGeom>
        </p:spPr>
      </p:pic>
      <p:sp>
        <p:nvSpPr>
          <p:cNvPr id="5" name="Text 1"/>
          <p:cNvSpPr/>
          <p:nvPr/>
        </p:nvSpPr>
        <p:spPr>
          <a:xfrm>
            <a:off x="7641074" y="4262199"/>
            <a:ext cx="3814126" cy="354330"/>
          </a:xfrm>
          <a:prstGeom prst="rect">
            <a:avLst/>
          </a:prstGeom>
          <a:noFill/>
          <a:ln/>
        </p:spPr>
        <p:txBody>
          <a:bodyPr wrap="none" lIns="0" tIns="0" rIns="0" bIns="0" rtlCol="0" anchor="t"/>
          <a:lstStyle/>
          <a:p>
            <a:pPr marL="0" indent="0" algn="l">
              <a:lnSpc>
                <a:spcPts val="2750"/>
              </a:lnSpc>
              <a:buNone/>
            </a:pPr>
            <a:r>
              <a:rPr lang="es-MX" sz="2200" b="1" noProof="0" dirty="0">
                <a:solidFill>
                  <a:srgbClr val="272525"/>
                </a:solidFill>
                <a:latin typeface="Inter Bold" pitchFamily="34" charset="0"/>
                <a:ea typeface="Inter Bold" pitchFamily="34" charset="-122"/>
              </a:rPr>
              <a:t>E</a:t>
            </a:r>
            <a:r>
              <a:rPr lang="es-CL" sz="2200" b="1" noProof="0" dirty="0" err="1">
                <a:solidFill>
                  <a:srgbClr val="272525"/>
                </a:solidFill>
                <a:latin typeface="Inter Bold" pitchFamily="34" charset="0"/>
                <a:ea typeface="Inter Bold" pitchFamily="34" charset="-122"/>
              </a:rPr>
              <a:t>ntrega</a:t>
            </a:r>
            <a:r>
              <a:rPr lang="es-CL" sz="2200" b="1" noProof="0" dirty="0">
                <a:solidFill>
                  <a:srgbClr val="272525"/>
                </a:solidFill>
                <a:latin typeface="Inter Bold" pitchFamily="34" charset="0"/>
                <a:ea typeface="Inter Bold" pitchFamily="34" charset="-122"/>
              </a:rPr>
              <a:t> de </a:t>
            </a:r>
            <a:r>
              <a:rPr lang="es-CL" sz="2200" b="1" dirty="0">
                <a:solidFill>
                  <a:srgbClr val="272525"/>
                </a:solidFill>
                <a:latin typeface="Inter Bold" pitchFamily="34" charset="0"/>
                <a:ea typeface="Inter Bold" pitchFamily="34" charset="-122"/>
              </a:rPr>
              <a:t>documentos finales</a:t>
            </a:r>
            <a:endParaRPr lang="es-CL" sz="2200" noProof="0" dirty="0"/>
          </a:p>
        </p:txBody>
      </p:sp>
      <p:sp>
        <p:nvSpPr>
          <p:cNvPr id="6" name="Text 2"/>
          <p:cNvSpPr/>
          <p:nvPr/>
        </p:nvSpPr>
        <p:spPr>
          <a:xfrm>
            <a:off x="7641074" y="4742368"/>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Se entregan los productos finales y documentos de cierre del Proyecto, entregando la web y el sistema.</a:t>
            </a:r>
            <a:endParaRPr lang="es-CL" sz="1750" noProof="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2229445"/>
            <a:ext cx="30613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Correcciones de errores</a:t>
            </a:r>
            <a:endParaRPr lang="es-CL" sz="2200" noProof="0" dirty="0"/>
          </a:p>
        </p:txBody>
      </p:sp>
      <p:sp>
        <p:nvSpPr>
          <p:cNvPr id="9" name="Text 4"/>
          <p:cNvSpPr/>
          <p:nvPr/>
        </p:nvSpPr>
        <p:spPr>
          <a:xfrm>
            <a:off x="7719841" y="2800280"/>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Posteriormente, según lo establecido por cronograma, se deben corregir todos los bugs, errores</a:t>
            </a:r>
            <a:r>
              <a:rPr lang="es-CL" sz="1750" dirty="0">
                <a:solidFill>
                  <a:srgbClr val="272525"/>
                </a:solidFill>
                <a:latin typeface="Inter" pitchFamily="34" charset="0"/>
                <a:ea typeface="Inter" pitchFamily="34" charset="-122"/>
                <a:cs typeface="Inter" pitchFamily="34" charset="-120"/>
              </a:rPr>
              <a:t> y problemas encontrados en las fases anteriores.</a:t>
            </a:r>
            <a:endParaRPr lang="es-CL" sz="1750" noProof="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Agradezco su atención y el valioso </a:t>
            </a:r>
            <a:r>
              <a:rPr lang="es-CL" sz="1750" noProof="0" dirty="0" err="1">
                <a:solidFill>
                  <a:srgbClr val="272525"/>
                </a:solidFill>
                <a:latin typeface="Inter" pitchFamily="34" charset="0"/>
                <a:ea typeface="Inter" pitchFamily="34" charset="-122"/>
                <a:cs typeface="Inter" pitchFamily="34" charset="-120"/>
              </a:rPr>
              <a:t>feedback</a:t>
            </a:r>
            <a:r>
              <a:rPr lang="es-CL" sz="1750" noProof="0" dirty="0">
                <a:solidFill>
                  <a:srgbClr val="272525"/>
                </a:solidFill>
                <a:latin typeface="Inter" pitchFamily="34" charset="0"/>
                <a:ea typeface="Inter" pitchFamily="34" charset="-122"/>
                <a:cs typeface="Inter" pitchFamily="34" charset="-120"/>
              </a:rPr>
              <a:t> proporcionado a lo largo de este proyecto.</a:t>
            </a:r>
            <a:endParaRPr lang="es-CL" sz="1750"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C3C1E02B-B4BD-7DDD-22BC-082F4D81B3B4}"/>
              </a:ext>
            </a:extLst>
          </p:cNvPr>
          <p:cNvSpPr/>
          <p:nvPr/>
        </p:nvSpPr>
        <p:spPr>
          <a:xfrm>
            <a:off x="0"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1132761"/>
            <a:ext cx="6967180" cy="716399"/>
          </a:xfrm>
          <a:prstGeom prst="rect">
            <a:avLst/>
          </a:prstGeom>
          <a:noFill/>
          <a:ln/>
        </p:spPr>
        <p:txBody>
          <a:bodyPr wrap="non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 Contexto del Proyecto</a:t>
            </a:r>
            <a:endParaRPr lang="es-CL" sz="4450" noProof="0" dirty="0"/>
          </a:p>
        </p:txBody>
      </p:sp>
      <p:sp>
        <p:nvSpPr>
          <p:cNvPr id="3" name="Text 1"/>
          <p:cNvSpPr/>
          <p:nvPr/>
        </p:nvSpPr>
        <p:spPr>
          <a:xfrm>
            <a:off x="793790" y="2302788"/>
            <a:ext cx="130428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Las juntas de vecinos cumplen un rol fundamental en la organización comunitaria, representando a los habitantes y para mejorar la calidad de vida en barrios y sectores urbanos.</a:t>
            </a:r>
            <a:endParaRPr lang="es-CL" sz="1750" noProof="0" dirty="0"/>
          </a:p>
        </p:txBody>
      </p:sp>
      <p:sp>
        <p:nvSpPr>
          <p:cNvPr id="4" name="Text 2"/>
          <p:cNvSpPr/>
          <p:nvPr/>
        </p:nvSpPr>
        <p:spPr>
          <a:xfrm>
            <a:off x="793790" y="3368754"/>
            <a:ext cx="3402330" cy="425291"/>
          </a:xfrm>
          <a:prstGeom prst="rect">
            <a:avLst/>
          </a:prstGeom>
          <a:noFill/>
          <a:ln/>
        </p:spPr>
        <p:txBody>
          <a:bodyPr wrap="none" lIns="0" tIns="0" rIns="0" bIns="0" rtlCol="0" anchor="t"/>
          <a:lstStyle/>
          <a:p>
            <a:pPr marL="0" indent="0" algn="l">
              <a:lnSpc>
                <a:spcPts val="3300"/>
              </a:lnSpc>
              <a:buNone/>
            </a:pPr>
            <a:r>
              <a:rPr lang="es-CL" sz="2650" b="1" noProof="0" dirty="0">
                <a:solidFill>
                  <a:srgbClr val="000000"/>
                </a:solidFill>
                <a:latin typeface="Inter Bold" pitchFamily="34" charset="0"/>
                <a:ea typeface="Inter Bold" pitchFamily="34" charset="-122"/>
                <a:cs typeface="Inter Bold" pitchFamily="34" charset="-120"/>
              </a:rPr>
              <a:t>Problema Central:</a:t>
            </a:r>
            <a:endParaRPr lang="es-CL" sz="2650" noProof="0" dirty="0"/>
          </a:p>
        </p:txBody>
      </p:sp>
      <p:sp>
        <p:nvSpPr>
          <p:cNvPr id="5" name="Shape 3"/>
          <p:cNvSpPr/>
          <p:nvPr/>
        </p:nvSpPr>
        <p:spPr>
          <a:xfrm>
            <a:off x="793790" y="4134207"/>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6" name="Shape 4"/>
          <p:cNvSpPr/>
          <p:nvPr/>
        </p:nvSpPr>
        <p:spPr>
          <a:xfrm>
            <a:off x="763310" y="4134207"/>
            <a:ext cx="121920" cy="1367909"/>
          </a:xfrm>
          <a:prstGeom prst="roundRect">
            <a:avLst>
              <a:gd name="adj" fmla="val 78139"/>
            </a:avLst>
          </a:prstGeom>
          <a:solidFill>
            <a:srgbClr val="4950BC"/>
          </a:solidFill>
          <a:ln/>
        </p:spPr>
        <p:txBody>
          <a:bodyPr/>
          <a:lstStyle/>
          <a:p>
            <a:endParaRPr lang="es-CL" noProof="0" dirty="0"/>
          </a:p>
        </p:txBody>
      </p:sp>
      <p:sp>
        <p:nvSpPr>
          <p:cNvPr id="7" name="Text 5"/>
          <p:cNvSpPr/>
          <p:nvPr/>
        </p:nvSpPr>
        <p:spPr>
          <a:xfrm>
            <a:off x="1142524" y="4391501"/>
            <a:ext cx="3114913"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Inscripción de vecinos</a:t>
            </a:r>
            <a:endParaRPr lang="es-CL" sz="2200" noProof="0" dirty="0"/>
          </a:p>
        </p:txBody>
      </p:sp>
      <p:sp>
        <p:nvSpPr>
          <p:cNvPr id="8" name="Text 6"/>
          <p:cNvSpPr/>
          <p:nvPr/>
        </p:nvSpPr>
        <p:spPr>
          <a:xfrm>
            <a:off x="1142524" y="4881920"/>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Procesos manuales y poco eficientes.</a:t>
            </a:r>
            <a:endParaRPr lang="es-CL" sz="1750" noProof="0" dirty="0"/>
          </a:p>
        </p:txBody>
      </p:sp>
      <p:sp>
        <p:nvSpPr>
          <p:cNvPr id="9" name="Shape 7"/>
          <p:cNvSpPr/>
          <p:nvPr/>
        </p:nvSpPr>
        <p:spPr>
          <a:xfrm>
            <a:off x="7428548" y="4134207"/>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0" name="Shape 8"/>
          <p:cNvSpPr/>
          <p:nvPr/>
        </p:nvSpPr>
        <p:spPr>
          <a:xfrm>
            <a:off x="7398067" y="4134207"/>
            <a:ext cx="121920" cy="1367909"/>
          </a:xfrm>
          <a:prstGeom prst="roundRect">
            <a:avLst>
              <a:gd name="adj" fmla="val 78139"/>
            </a:avLst>
          </a:prstGeom>
          <a:solidFill>
            <a:srgbClr val="4950BC"/>
          </a:solidFill>
          <a:ln/>
        </p:spPr>
        <p:txBody>
          <a:bodyPr/>
          <a:lstStyle/>
          <a:p>
            <a:endParaRPr lang="es-CL" noProof="0" dirty="0"/>
          </a:p>
        </p:txBody>
      </p:sp>
      <p:sp>
        <p:nvSpPr>
          <p:cNvPr id="11" name="Text 9"/>
          <p:cNvSpPr/>
          <p:nvPr/>
        </p:nvSpPr>
        <p:spPr>
          <a:xfrm>
            <a:off x="7777282" y="4391501"/>
            <a:ext cx="324897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Emisión de certificados</a:t>
            </a:r>
            <a:endParaRPr lang="es-CL" sz="2200" noProof="0" dirty="0"/>
          </a:p>
        </p:txBody>
      </p:sp>
      <p:sp>
        <p:nvSpPr>
          <p:cNvPr id="12" name="Text 10"/>
          <p:cNvSpPr/>
          <p:nvPr/>
        </p:nvSpPr>
        <p:spPr>
          <a:xfrm>
            <a:off x="7777282" y="4881920"/>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Lentitud en la expedición (ej. residencia).</a:t>
            </a:r>
            <a:endParaRPr lang="es-CL" sz="1750" noProof="0" dirty="0"/>
          </a:p>
        </p:txBody>
      </p:sp>
      <p:sp>
        <p:nvSpPr>
          <p:cNvPr id="13" name="Shape 11"/>
          <p:cNvSpPr/>
          <p:nvPr/>
        </p:nvSpPr>
        <p:spPr>
          <a:xfrm>
            <a:off x="793790" y="5728930"/>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4" name="Shape 12"/>
          <p:cNvSpPr/>
          <p:nvPr/>
        </p:nvSpPr>
        <p:spPr>
          <a:xfrm>
            <a:off x="763310" y="5728930"/>
            <a:ext cx="121920" cy="1367909"/>
          </a:xfrm>
          <a:prstGeom prst="roundRect">
            <a:avLst>
              <a:gd name="adj" fmla="val 78139"/>
            </a:avLst>
          </a:prstGeom>
          <a:solidFill>
            <a:srgbClr val="4950BC"/>
          </a:solidFill>
          <a:ln/>
        </p:spPr>
        <p:txBody>
          <a:bodyPr/>
          <a:lstStyle/>
          <a:p>
            <a:endParaRPr lang="es-CL" noProof="0" dirty="0"/>
          </a:p>
        </p:txBody>
      </p:sp>
      <p:sp>
        <p:nvSpPr>
          <p:cNvPr id="15" name="Text 13"/>
          <p:cNvSpPr/>
          <p:nvPr/>
        </p:nvSpPr>
        <p:spPr>
          <a:xfrm>
            <a:off x="1142524" y="5986224"/>
            <a:ext cx="331803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Postulación a proyectos</a:t>
            </a:r>
            <a:endParaRPr lang="es-CL" sz="2200" noProof="0" dirty="0"/>
          </a:p>
        </p:txBody>
      </p:sp>
      <p:sp>
        <p:nvSpPr>
          <p:cNvPr id="16" name="Text 14"/>
          <p:cNvSpPr/>
          <p:nvPr/>
        </p:nvSpPr>
        <p:spPr>
          <a:xfrm>
            <a:off x="1142524" y="6476643"/>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Falta de un sistema centralizado.</a:t>
            </a:r>
            <a:r>
              <a:rPr lang="es-CL" sz="1750" dirty="0">
                <a:solidFill>
                  <a:srgbClr val="272525"/>
                </a:solidFill>
                <a:latin typeface="Inter" pitchFamily="34" charset="0"/>
                <a:ea typeface="Inter" pitchFamily="34" charset="-122"/>
                <a:cs typeface="Inter" pitchFamily="34" charset="-120"/>
              </a:rPr>
              <a:t>(Repavimentación)</a:t>
            </a:r>
            <a:endParaRPr lang="es-CL" sz="1750" noProof="0" dirty="0"/>
          </a:p>
        </p:txBody>
      </p:sp>
      <p:sp>
        <p:nvSpPr>
          <p:cNvPr id="17" name="Shape 15"/>
          <p:cNvSpPr/>
          <p:nvPr/>
        </p:nvSpPr>
        <p:spPr>
          <a:xfrm>
            <a:off x="7428548" y="5728930"/>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8" name="Shape 16"/>
          <p:cNvSpPr/>
          <p:nvPr/>
        </p:nvSpPr>
        <p:spPr>
          <a:xfrm>
            <a:off x="7398067" y="5728930"/>
            <a:ext cx="121920" cy="1367909"/>
          </a:xfrm>
          <a:prstGeom prst="roundRect">
            <a:avLst>
              <a:gd name="adj" fmla="val 78139"/>
            </a:avLst>
          </a:prstGeom>
          <a:solidFill>
            <a:srgbClr val="4950BC"/>
          </a:solidFill>
          <a:ln/>
        </p:spPr>
        <p:txBody>
          <a:bodyPr/>
          <a:lstStyle/>
          <a:p>
            <a:endParaRPr lang="es-CL" noProof="0" dirty="0"/>
          </a:p>
        </p:txBody>
      </p:sp>
      <p:sp>
        <p:nvSpPr>
          <p:cNvPr id="19" name="Text 17"/>
          <p:cNvSpPr/>
          <p:nvPr/>
        </p:nvSpPr>
        <p:spPr>
          <a:xfrm>
            <a:off x="7777282" y="5986224"/>
            <a:ext cx="393358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Organización de actividades</a:t>
            </a:r>
            <a:endParaRPr lang="es-CL" sz="2200" noProof="0" dirty="0"/>
          </a:p>
        </p:txBody>
      </p:sp>
      <p:sp>
        <p:nvSpPr>
          <p:cNvPr id="20" name="Text 18"/>
          <p:cNvSpPr/>
          <p:nvPr/>
        </p:nvSpPr>
        <p:spPr>
          <a:xfrm>
            <a:off x="7777282" y="6476643"/>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Dificultad para coordinar eventos comunitarios.</a:t>
            </a:r>
            <a:endParaRPr lang="es-CL" sz="175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E1E4D8F7-22DC-E234-B822-731F8B55A452}"/>
              </a:ext>
            </a:extLst>
          </p:cNvPr>
          <p:cNvSpPr/>
          <p:nvPr/>
        </p:nvSpPr>
        <p:spPr>
          <a:xfrm>
            <a:off x="24889"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297906"/>
          </a:xfrm>
          <a:prstGeom prst="rect">
            <a:avLst/>
          </a:prstGeom>
        </p:spPr>
      </p:pic>
      <p:sp>
        <p:nvSpPr>
          <p:cNvPr id="3" name="Text 0"/>
          <p:cNvSpPr/>
          <p:nvPr/>
        </p:nvSpPr>
        <p:spPr>
          <a:xfrm>
            <a:off x="643414" y="2849166"/>
            <a:ext cx="6496645" cy="459581"/>
          </a:xfrm>
          <a:prstGeom prst="rect">
            <a:avLst/>
          </a:prstGeom>
          <a:noFill/>
          <a:ln/>
        </p:spPr>
        <p:txBody>
          <a:bodyPr wrap="none" lIns="0" tIns="0" rIns="0" bIns="0" rtlCol="0" anchor="t"/>
          <a:lstStyle/>
          <a:p>
            <a:pPr marL="0" indent="0" algn="l">
              <a:lnSpc>
                <a:spcPts val="3600"/>
              </a:lnSpc>
              <a:buNone/>
            </a:pPr>
            <a:r>
              <a:rPr lang="es-CL" sz="2850" b="1" noProof="0" dirty="0">
                <a:solidFill>
                  <a:srgbClr val="000000"/>
                </a:solidFill>
                <a:latin typeface="Inter Bold" pitchFamily="34" charset="0"/>
                <a:ea typeface="Inter Bold" pitchFamily="34" charset="-122"/>
                <a:cs typeface="Inter Bold" pitchFamily="34" charset="-120"/>
              </a:rPr>
              <a:t>El Desafío y Solución Digital</a:t>
            </a:r>
            <a:endParaRPr lang="es-CL" sz="2850" noProof="0" dirty="0"/>
          </a:p>
        </p:txBody>
      </p:sp>
      <p:sp>
        <p:nvSpPr>
          <p:cNvPr id="4" name="Text 1"/>
          <p:cNvSpPr/>
          <p:nvPr/>
        </p:nvSpPr>
        <p:spPr>
          <a:xfrm>
            <a:off x="643414" y="3584496"/>
            <a:ext cx="13343573" cy="294084"/>
          </a:xfrm>
          <a:prstGeom prst="rect">
            <a:avLst/>
          </a:prstGeom>
          <a:noFill/>
          <a:ln/>
        </p:spPr>
        <p:txBody>
          <a:bodyPr wrap="non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Identificar los puntos críticos en la gestión de las Juntas de Vecinos y desarrollar una plataforma para transformarlos en eficiencias.</a:t>
            </a:r>
            <a:endParaRPr lang="es-CL" sz="1400" noProof="0" dirty="0"/>
          </a:p>
        </p:txBody>
      </p:sp>
      <p:sp>
        <p:nvSpPr>
          <p:cNvPr id="5" name="Shape 2"/>
          <p:cNvSpPr/>
          <p:nvPr/>
        </p:nvSpPr>
        <p:spPr>
          <a:xfrm>
            <a:off x="64341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6" name="Shape 3"/>
          <p:cNvSpPr/>
          <p:nvPr/>
        </p:nvSpPr>
        <p:spPr>
          <a:xfrm>
            <a:off x="620554" y="4085392"/>
            <a:ext cx="91440" cy="1693069"/>
          </a:xfrm>
          <a:prstGeom prst="roundRect">
            <a:avLst>
              <a:gd name="adj" fmla="val 84440"/>
            </a:avLst>
          </a:prstGeom>
          <a:solidFill>
            <a:srgbClr val="4950BC"/>
          </a:solidFill>
          <a:ln/>
        </p:spPr>
        <p:txBody>
          <a:bodyPr/>
          <a:lstStyle/>
          <a:p>
            <a:endParaRPr lang="es-CL" noProof="0" dirty="0"/>
          </a:p>
        </p:txBody>
      </p:sp>
      <p:sp>
        <p:nvSpPr>
          <p:cNvPr id="7" name="Text 4"/>
          <p:cNvSpPr/>
          <p:nvPr/>
        </p:nvSpPr>
        <p:spPr>
          <a:xfrm>
            <a:off x="91868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Problema</a:t>
            </a:r>
            <a:endParaRPr lang="es-CL" sz="1800" noProof="0" dirty="0"/>
          </a:p>
        </p:txBody>
      </p:sp>
      <p:sp>
        <p:nvSpPr>
          <p:cNvPr id="8" name="Text 5"/>
          <p:cNvSpPr/>
          <p:nvPr/>
        </p:nvSpPr>
        <p:spPr>
          <a:xfrm>
            <a:off x="918686"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Ineficiencia y falta de herramientas digitales para procesos administrativos y comunicacionales.</a:t>
            </a:r>
            <a:endParaRPr lang="es-CL" sz="1400" noProof="0" dirty="0"/>
          </a:p>
        </p:txBody>
      </p:sp>
      <p:sp>
        <p:nvSpPr>
          <p:cNvPr id="9" name="Shape 6"/>
          <p:cNvSpPr/>
          <p:nvPr/>
        </p:nvSpPr>
        <p:spPr>
          <a:xfrm>
            <a:off x="5152549"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0" name="Shape 7"/>
          <p:cNvSpPr/>
          <p:nvPr/>
        </p:nvSpPr>
        <p:spPr>
          <a:xfrm>
            <a:off x="5129689" y="4085392"/>
            <a:ext cx="91440" cy="1693069"/>
          </a:xfrm>
          <a:prstGeom prst="roundRect">
            <a:avLst>
              <a:gd name="adj" fmla="val 84440"/>
            </a:avLst>
          </a:prstGeom>
          <a:solidFill>
            <a:srgbClr val="4950BC"/>
          </a:solidFill>
          <a:ln/>
        </p:spPr>
        <p:txBody>
          <a:bodyPr/>
          <a:lstStyle/>
          <a:p>
            <a:endParaRPr lang="es-CL" noProof="0" dirty="0"/>
          </a:p>
        </p:txBody>
      </p:sp>
      <p:sp>
        <p:nvSpPr>
          <p:cNvPr id="11" name="Text 8"/>
          <p:cNvSpPr/>
          <p:nvPr/>
        </p:nvSpPr>
        <p:spPr>
          <a:xfrm>
            <a:off x="5427821"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Impacto Negativo</a:t>
            </a:r>
            <a:endParaRPr lang="es-CL" sz="1800" noProof="0" dirty="0"/>
          </a:p>
        </p:txBody>
      </p:sp>
      <p:sp>
        <p:nvSpPr>
          <p:cNvPr id="12" name="Text 9"/>
          <p:cNvSpPr/>
          <p:nvPr/>
        </p:nvSpPr>
        <p:spPr>
          <a:xfrm>
            <a:off x="5427821"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Dificultad para inscribir vecinos, lentitud en solicitud de certificados, procesos de postulación a proyectos manuales.</a:t>
            </a:r>
            <a:endParaRPr lang="es-CL" sz="1400" noProof="0" dirty="0"/>
          </a:p>
        </p:txBody>
      </p:sp>
      <p:sp>
        <p:nvSpPr>
          <p:cNvPr id="13" name="Shape 10"/>
          <p:cNvSpPr/>
          <p:nvPr/>
        </p:nvSpPr>
        <p:spPr>
          <a:xfrm>
            <a:off x="966168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4" name="Shape 11"/>
          <p:cNvSpPr/>
          <p:nvPr/>
        </p:nvSpPr>
        <p:spPr>
          <a:xfrm>
            <a:off x="9638824" y="4085392"/>
            <a:ext cx="91440" cy="1693069"/>
          </a:xfrm>
          <a:prstGeom prst="roundRect">
            <a:avLst>
              <a:gd name="adj" fmla="val 84440"/>
            </a:avLst>
          </a:prstGeom>
          <a:solidFill>
            <a:srgbClr val="4950BC"/>
          </a:solidFill>
          <a:ln/>
        </p:spPr>
        <p:txBody>
          <a:bodyPr/>
          <a:lstStyle/>
          <a:p>
            <a:endParaRPr lang="es-CL" noProof="0" dirty="0"/>
          </a:p>
        </p:txBody>
      </p:sp>
      <p:sp>
        <p:nvSpPr>
          <p:cNvPr id="15" name="Text 12"/>
          <p:cNvSpPr/>
          <p:nvPr/>
        </p:nvSpPr>
        <p:spPr>
          <a:xfrm>
            <a:off x="993695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Atrasos diarios</a:t>
            </a:r>
            <a:endParaRPr lang="es-CL" sz="1800" noProof="0" dirty="0"/>
          </a:p>
        </p:txBody>
      </p:sp>
      <p:sp>
        <p:nvSpPr>
          <p:cNvPr id="16" name="Text 13"/>
          <p:cNvSpPr/>
          <p:nvPr/>
        </p:nvSpPr>
        <p:spPr>
          <a:xfrm>
            <a:off x="9936956" y="468951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Procesos lentos, inseguros y que requieren presencia física.</a:t>
            </a:r>
            <a:endParaRPr lang="es-CL" sz="1400" noProof="0" dirty="0"/>
          </a:p>
        </p:txBody>
      </p:sp>
      <p:sp>
        <p:nvSpPr>
          <p:cNvPr id="17" name="Shape 14"/>
          <p:cNvSpPr/>
          <p:nvPr/>
        </p:nvSpPr>
        <p:spPr>
          <a:xfrm>
            <a:off x="64341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8" name="Shape 15"/>
          <p:cNvSpPr/>
          <p:nvPr/>
        </p:nvSpPr>
        <p:spPr>
          <a:xfrm>
            <a:off x="620554" y="5985272"/>
            <a:ext cx="91440" cy="1693069"/>
          </a:xfrm>
          <a:prstGeom prst="roundRect">
            <a:avLst>
              <a:gd name="adj" fmla="val 84440"/>
            </a:avLst>
          </a:prstGeom>
          <a:solidFill>
            <a:srgbClr val="4950BC"/>
          </a:solidFill>
          <a:ln/>
        </p:spPr>
        <p:txBody>
          <a:bodyPr/>
          <a:lstStyle/>
          <a:p>
            <a:endParaRPr lang="es-CL" noProof="0" dirty="0"/>
          </a:p>
        </p:txBody>
      </p:sp>
      <p:sp>
        <p:nvSpPr>
          <p:cNvPr id="19" name="Text 16"/>
          <p:cNvSpPr/>
          <p:nvPr/>
        </p:nvSpPr>
        <p:spPr>
          <a:xfrm>
            <a:off x="91868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a:t>
            </a:r>
            <a:endParaRPr lang="es-CL" sz="1800" noProof="0" dirty="0"/>
          </a:p>
        </p:txBody>
      </p:sp>
      <p:sp>
        <p:nvSpPr>
          <p:cNvPr id="20" name="Text 17"/>
          <p:cNvSpPr/>
          <p:nvPr/>
        </p:nvSpPr>
        <p:spPr>
          <a:xfrm>
            <a:off x="918686" y="658939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Plataforma web que mejora la gestión territorial, administrativa y comunicacional.</a:t>
            </a:r>
            <a:endParaRPr lang="es-CL" sz="1400" noProof="0" dirty="0"/>
          </a:p>
        </p:txBody>
      </p:sp>
      <p:sp>
        <p:nvSpPr>
          <p:cNvPr id="21" name="Shape 18"/>
          <p:cNvSpPr/>
          <p:nvPr/>
        </p:nvSpPr>
        <p:spPr>
          <a:xfrm>
            <a:off x="5152549"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2" name="Shape 19"/>
          <p:cNvSpPr/>
          <p:nvPr/>
        </p:nvSpPr>
        <p:spPr>
          <a:xfrm>
            <a:off x="5129689" y="5985272"/>
            <a:ext cx="91440" cy="1693069"/>
          </a:xfrm>
          <a:prstGeom prst="roundRect">
            <a:avLst>
              <a:gd name="adj" fmla="val 84440"/>
            </a:avLst>
          </a:prstGeom>
          <a:solidFill>
            <a:srgbClr val="4950BC"/>
          </a:solidFill>
          <a:ln/>
        </p:spPr>
        <p:txBody>
          <a:bodyPr/>
          <a:lstStyle/>
          <a:p>
            <a:endParaRPr lang="es-CL" noProof="0" dirty="0"/>
          </a:p>
        </p:txBody>
      </p:sp>
      <p:sp>
        <p:nvSpPr>
          <p:cNvPr id="23" name="Text 20"/>
          <p:cNvSpPr/>
          <p:nvPr/>
        </p:nvSpPr>
        <p:spPr>
          <a:xfrm>
            <a:off x="5427821"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Beneficio</a:t>
            </a:r>
            <a:endParaRPr lang="es-CL" sz="1800" noProof="0" dirty="0"/>
          </a:p>
        </p:txBody>
      </p:sp>
      <p:sp>
        <p:nvSpPr>
          <p:cNvPr id="24" name="Text 21"/>
          <p:cNvSpPr/>
          <p:nvPr/>
        </p:nvSpPr>
        <p:spPr>
          <a:xfrm>
            <a:off x="5427821"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Facilita la gestión de la directiva y mejora el acceso a trámites y participación de los vecinos.</a:t>
            </a:r>
            <a:endParaRPr lang="es-CL" sz="1400" noProof="0" dirty="0"/>
          </a:p>
        </p:txBody>
      </p:sp>
      <p:sp>
        <p:nvSpPr>
          <p:cNvPr id="25" name="Shape 22"/>
          <p:cNvSpPr/>
          <p:nvPr/>
        </p:nvSpPr>
        <p:spPr>
          <a:xfrm>
            <a:off x="966168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6" name="Shape 23"/>
          <p:cNvSpPr/>
          <p:nvPr/>
        </p:nvSpPr>
        <p:spPr>
          <a:xfrm>
            <a:off x="9638824" y="5985272"/>
            <a:ext cx="91440" cy="1693069"/>
          </a:xfrm>
          <a:prstGeom prst="roundRect">
            <a:avLst>
              <a:gd name="adj" fmla="val 84440"/>
            </a:avLst>
          </a:prstGeom>
          <a:solidFill>
            <a:srgbClr val="4950BC"/>
          </a:solidFill>
          <a:ln/>
        </p:spPr>
        <p:txBody>
          <a:bodyPr/>
          <a:lstStyle/>
          <a:p>
            <a:endParaRPr lang="es-CL" noProof="0" dirty="0"/>
          </a:p>
        </p:txBody>
      </p:sp>
      <p:sp>
        <p:nvSpPr>
          <p:cNvPr id="27" name="Text 24"/>
          <p:cNvSpPr/>
          <p:nvPr/>
        </p:nvSpPr>
        <p:spPr>
          <a:xfrm>
            <a:off x="993695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Digitalización</a:t>
            </a:r>
            <a:endParaRPr lang="es-CL" sz="1800" noProof="0" dirty="0"/>
          </a:p>
        </p:txBody>
      </p:sp>
      <p:sp>
        <p:nvSpPr>
          <p:cNvPr id="28" name="Text 25"/>
          <p:cNvSpPr/>
          <p:nvPr/>
        </p:nvSpPr>
        <p:spPr>
          <a:xfrm>
            <a:off x="9936956"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Digitalización y automatización de la gestión: registro, certificados en línea, postulación y notificaciones.</a:t>
            </a:r>
            <a:endParaRPr lang="es-CL" sz="1400"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5331352A-0278-ABB8-A481-49F08DDFCB48}"/>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566261" y="444937"/>
            <a:ext cx="5267087" cy="505658"/>
          </a:xfrm>
          <a:prstGeom prst="rect">
            <a:avLst/>
          </a:prstGeom>
          <a:noFill/>
          <a:ln/>
        </p:spPr>
        <p:txBody>
          <a:bodyPr wrap="none" lIns="0" tIns="0" rIns="0" bIns="0" rtlCol="0" anchor="t"/>
          <a:lstStyle/>
          <a:p>
            <a:pPr marL="0" indent="0" algn="l">
              <a:lnSpc>
                <a:spcPts val="3950"/>
              </a:lnSpc>
              <a:buNone/>
            </a:pPr>
            <a:r>
              <a:rPr lang="es-CL" sz="3150" b="1" noProof="0" dirty="0">
                <a:solidFill>
                  <a:srgbClr val="000000"/>
                </a:solidFill>
                <a:latin typeface="Inter Bold" pitchFamily="34" charset="0"/>
                <a:ea typeface="Inter Bold" pitchFamily="34" charset="-122"/>
                <a:cs typeface="Inter Bold" pitchFamily="34" charset="-120"/>
              </a:rPr>
              <a:t>Base de usuarios en Junta360 Digital</a:t>
            </a:r>
            <a:endParaRPr lang="es-CL" sz="3150" noProof="0" dirty="0"/>
          </a:p>
        </p:txBody>
      </p:sp>
      <p:sp>
        <p:nvSpPr>
          <p:cNvPr id="3" name="Text 1"/>
          <p:cNvSpPr/>
          <p:nvPr/>
        </p:nvSpPr>
        <p:spPr>
          <a:xfrm>
            <a:off x="566261" y="1274207"/>
            <a:ext cx="13497877" cy="517684"/>
          </a:xfrm>
          <a:prstGeom prst="rect">
            <a:avLst/>
          </a:prstGeom>
          <a:noFill/>
          <a:ln/>
        </p:spPr>
        <p:txBody>
          <a:bodyPr wrap="square" lIns="0" tIns="0" rIns="0" bIns="0" rtlCol="0" anchor="t"/>
          <a:lstStyle/>
          <a:p>
            <a:pPr marL="0" indent="0" algn="l">
              <a:lnSpc>
                <a:spcPts val="2000"/>
              </a:lnSpc>
              <a:buNone/>
            </a:pPr>
            <a:r>
              <a:rPr lang="es-CL" sz="1250" noProof="0" dirty="0">
                <a:solidFill>
                  <a:srgbClr val="272525"/>
                </a:solidFill>
                <a:latin typeface="Inter" pitchFamily="34" charset="0"/>
                <a:ea typeface="Inter" pitchFamily="34" charset="-122"/>
                <a:cs typeface="Inter" pitchFamily="34" charset="-120"/>
              </a:rPr>
              <a:t>El proyecto Junta360 Digital tiene un impacto social significativo al digitalizar la gestión de las Juntas de Vecinos, apuntando a una amplia y diversa base de usuarios en el contexto territorial chileno.</a:t>
            </a:r>
            <a:endParaRPr lang="es-CL" sz="1250" noProof="0" dirty="0"/>
          </a:p>
        </p:txBody>
      </p:sp>
      <p:sp>
        <p:nvSpPr>
          <p:cNvPr id="4" name="Shape 2"/>
          <p:cNvSpPr/>
          <p:nvPr/>
        </p:nvSpPr>
        <p:spPr>
          <a:xfrm>
            <a:off x="566261" y="1973818"/>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5" name="Shape 3"/>
          <p:cNvSpPr/>
          <p:nvPr/>
        </p:nvSpPr>
        <p:spPr>
          <a:xfrm>
            <a:off x="589121" y="1996678"/>
            <a:ext cx="647224" cy="1288137"/>
          </a:xfrm>
          <a:prstGeom prst="roundRect">
            <a:avLst>
              <a:gd name="adj" fmla="val 6262"/>
            </a:avLst>
          </a:prstGeom>
          <a:solidFill>
            <a:srgbClr val="DADBF1"/>
          </a:solidFill>
          <a:ln/>
        </p:spPr>
        <p:txBody>
          <a:bodyPr/>
          <a:lstStyle/>
          <a:p>
            <a:endParaRPr lang="es-CL" noProof="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598" y="2519363"/>
            <a:ext cx="242649" cy="242649"/>
          </a:xfrm>
          <a:prstGeom prst="rect">
            <a:avLst/>
          </a:prstGeom>
        </p:spPr>
      </p:pic>
      <p:sp>
        <p:nvSpPr>
          <p:cNvPr id="7" name="Text 4"/>
          <p:cNvSpPr/>
          <p:nvPr/>
        </p:nvSpPr>
        <p:spPr>
          <a:xfrm>
            <a:off x="1398151" y="2158484"/>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Directivos</a:t>
            </a:r>
            <a:endParaRPr lang="es-CL" sz="1550" noProof="0" dirty="0"/>
          </a:p>
        </p:txBody>
      </p:sp>
      <p:sp>
        <p:nvSpPr>
          <p:cNvPr id="8" name="Text 5"/>
          <p:cNvSpPr/>
          <p:nvPr/>
        </p:nvSpPr>
        <p:spPr>
          <a:xfrm>
            <a:off x="1398151" y="2508290"/>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Simplificación de la gestión administrativa y formalización de trámites.</a:t>
            </a:r>
            <a:endParaRPr lang="es-CL" sz="1250" noProof="0" dirty="0"/>
          </a:p>
        </p:txBody>
      </p:sp>
      <p:sp>
        <p:nvSpPr>
          <p:cNvPr id="9" name="Text 6"/>
          <p:cNvSpPr/>
          <p:nvPr/>
        </p:nvSpPr>
        <p:spPr>
          <a:xfrm>
            <a:off x="1398151" y="2864168"/>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Mayor </a:t>
            </a:r>
            <a:r>
              <a:rPr lang="es-CL" sz="1250" b="1" noProof="0" dirty="0">
                <a:solidFill>
                  <a:srgbClr val="272525"/>
                </a:solidFill>
                <a:latin typeface="Inter" pitchFamily="34" charset="0"/>
                <a:ea typeface="Inter" pitchFamily="34" charset="-122"/>
                <a:cs typeface="Inter" pitchFamily="34" charset="-120"/>
              </a:rPr>
              <a:t>eficiencia y centralización</a:t>
            </a:r>
            <a:r>
              <a:rPr lang="es-CL" sz="1250" noProof="0" dirty="0">
                <a:solidFill>
                  <a:srgbClr val="272525"/>
                </a:solidFill>
                <a:latin typeface="Inter" pitchFamily="34" charset="0"/>
                <a:ea typeface="Inter" pitchFamily="34" charset="-122"/>
                <a:cs typeface="Inter" pitchFamily="34" charset="-120"/>
              </a:rPr>
              <a:t>, reduciendo papeleo y tiempo en la gestión de padrones y documentos.</a:t>
            </a:r>
            <a:endParaRPr lang="es-CL" sz="1250" noProof="0" dirty="0"/>
          </a:p>
        </p:txBody>
      </p:sp>
      <p:sp>
        <p:nvSpPr>
          <p:cNvPr id="10" name="Shape 7"/>
          <p:cNvSpPr/>
          <p:nvPr/>
        </p:nvSpPr>
        <p:spPr>
          <a:xfrm>
            <a:off x="566261" y="3469481"/>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1" name="Shape 8"/>
          <p:cNvSpPr/>
          <p:nvPr/>
        </p:nvSpPr>
        <p:spPr>
          <a:xfrm>
            <a:off x="589121" y="3492341"/>
            <a:ext cx="647224" cy="1288137"/>
          </a:xfrm>
          <a:prstGeom prst="roundRect">
            <a:avLst>
              <a:gd name="adj" fmla="val 6262"/>
            </a:avLst>
          </a:prstGeom>
          <a:solidFill>
            <a:srgbClr val="DADBF1"/>
          </a:solidFill>
          <a:ln/>
        </p:spPr>
        <p:txBody>
          <a:bodyPr/>
          <a:lstStyle/>
          <a:p>
            <a:endParaRPr lang="es-CL" noProof="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598" y="4015026"/>
            <a:ext cx="242649" cy="242649"/>
          </a:xfrm>
          <a:prstGeom prst="rect">
            <a:avLst/>
          </a:prstGeom>
        </p:spPr>
      </p:pic>
      <p:sp>
        <p:nvSpPr>
          <p:cNvPr id="13" name="Text 9"/>
          <p:cNvSpPr/>
          <p:nvPr/>
        </p:nvSpPr>
        <p:spPr>
          <a:xfrm>
            <a:off x="1398151" y="3654147"/>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 Mayores</a:t>
            </a:r>
            <a:endParaRPr lang="es-CL" sz="1550" noProof="0" dirty="0"/>
          </a:p>
        </p:txBody>
      </p:sp>
      <p:sp>
        <p:nvSpPr>
          <p:cNvPr id="14" name="Text 10"/>
          <p:cNvSpPr/>
          <p:nvPr/>
        </p:nvSpPr>
        <p:spPr>
          <a:xfrm>
            <a:off x="1398151" y="4003953"/>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Acceso a noticias comunitarias y municipales.</a:t>
            </a:r>
            <a:endParaRPr lang="es-CL" sz="1250" noProof="0" dirty="0"/>
          </a:p>
        </p:txBody>
      </p:sp>
      <p:sp>
        <p:nvSpPr>
          <p:cNvPr id="15" name="Text 11"/>
          <p:cNvSpPr/>
          <p:nvPr/>
        </p:nvSpPr>
        <p:spPr>
          <a:xfrm>
            <a:off x="1398151" y="4359831"/>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Accesibilidad y comodidad</a:t>
            </a:r>
            <a:r>
              <a:rPr lang="es-CL" sz="1250" noProof="0" dirty="0">
                <a:solidFill>
                  <a:srgbClr val="272525"/>
                </a:solidFill>
                <a:latin typeface="Inter" pitchFamily="34" charset="0"/>
                <a:ea typeface="Inter" pitchFamily="34" charset="-122"/>
                <a:cs typeface="Inter" pitchFamily="34" charset="-120"/>
              </a:rPr>
              <a:t> mediante una interfaz intuitiva que facilita trámites sin necesidad de desplazamiento.</a:t>
            </a:r>
            <a:endParaRPr lang="es-CL" sz="1250" noProof="0" dirty="0"/>
          </a:p>
        </p:txBody>
      </p:sp>
      <p:sp>
        <p:nvSpPr>
          <p:cNvPr id="16" name="Shape 12"/>
          <p:cNvSpPr/>
          <p:nvPr/>
        </p:nvSpPr>
        <p:spPr>
          <a:xfrm>
            <a:off x="566261" y="4965144"/>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7" name="Shape 13"/>
          <p:cNvSpPr/>
          <p:nvPr/>
        </p:nvSpPr>
        <p:spPr>
          <a:xfrm>
            <a:off x="589121" y="4988004"/>
            <a:ext cx="647224" cy="1288137"/>
          </a:xfrm>
          <a:prstGeom prst="roundRect">
            <a:avLst>
              <a:gd name="adj" fmla="val 6262"/>
            </a:avLst>
          </a:prstGeom>
          <a:solidFill>
            <a:srgbClr val="DADBF1"/>
          </a:solidFill>
          <a:ln/>
        </p:spPr>
        <p:txBody>
          <a:bodyPr/>
          <a:lstStyle/>
          <a:p>
            <a:endParaRPr lang="es-CL" noProof="0" dirty="0"/>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598" y="5510689"/>
            <a:ext cx="242649" cy="242649"/>
          </a:xfrm>
          <a:prstGeom prst="rect">
            <a:avLst/>
          </a:prstGeom>
        </p:spPr>
      </p:pic>
      <p:sp>
        <p:nvSpPr>
          <p:cNvPr id="19" name="Text 14"/>
          <p:cNvSpPr/>
          <p:nvPr/>
        </p:nvSpPr>
        <p:spPr>
          <a:xfrm>
            <a:off x="1398151" y="5149810"/>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Adultos</a:t>
            </a:r>
            <a:endParaRPr lang="es-CL" sz="1550" noProof="0" dirty="0"/>
          </a:p>
        </p:txBody>
      </p:sp>
      <p:sp>
        <p:nvSpPr>
          <p:cNvPr id="20" name="Text 15"/>
          <p:cNvSpPr/>
          <p:nvPr/>
        </p:nvSpPr>
        <p:spPr>
          <a:xfrm>
            <a:off x="1398151" y="5499616"/>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Rapidez, comodidad y gestión de trámites fuera del horario laboral.</a:t>
            </a:r>
            <a:endParaRPr lang="es-CL" sz="1250" noProof="0" dirty="0"/>
          </a:p>
        </p:txBody>
      </p:sp>
      <p:sp>
        <p:nvSpPr>
          <p:cNvPr id="21" name="Text 16"/>
          <p:cNvSpPr/>
          <p:nvPr/>
        </p:nvSpPr>
        <p:spPr>
          <a:xfrm>
            <a:off x="1398151" y="5855494"/>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Disponibilidad 24/7</a:t>
            </a:r>
            <a:r>
              <a:rPr lang="es-CL" sz="1250" noProof="0" dirty="0">
                <a:solidFill>
                  <a:srgbClr val="272525"/>
                </a:solidFill>
                <a:latin typeface="Inter" pitchFamily="34" charset="0"/>
                <a:ea typeface="Inter" pitchFamily="34" charset="-122"/>
                <a:cs typeface="Inter" pitchFamily="34" charset="-120"/>
              </a:rPr>
              <a:t> para realizar gestiones críticas y mantenerse informado en cualquier momento.</a:t>
            </a:r>
            <a:endParaRPr lang="es-CL" sz="1250" noProof="0" dirty="0"/>
          </a:p>
        </p:txBody>
      </p:sp>
      <p:sp>
        <p:nvSpPr>
          <p:cNvPr id="22" name="Shape 17"/>
          <p:cNvSpPr/>
          <p:nvPr/>
        </p:nvSpPr>
        <p:spPr>
          <a:xfrm>
            <a:off x="566261" y="6460807"/>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23" name="Shape 18"/>
          <p:cNvSpPr/>
          <p:nvPr/>
        </p:nvSpPr>
        <p:spPr>
          <a:xfrm>
            <a:off x="589121" y="6483668"/>
            <a:ext cx="647224" cy="1288137"/>
          </a:xfrm>
          <a:prstGeom prst="roundRect">
            <a:avLst>
              <a:gd name="adj" fmla="val 6262"/>
            </a:avLst>
          </a:prstGeom>
          <a:solidFill>
            <a:srgbClr val="DADBF1"/>
          </a:solidFill>
          <a:ln/>
        </p:spPr>
        <p:txBody>
          <a:bodyPr/>
          <a:lstStyle/>
          <a:p>
            <a:endParaRPr lang="es-CL" noProof="0" dirty="0"/>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598" y="7006352"/>
            <a:ext cx="242649" cy="242649"/>
          </a:xfrm>
          <a:prstGeom prst="rect">
            <a:avLst/>
          </a:prstGeom>
        </p:spPr>
      </p:pic>
      <p:sp>
        <p:nvSpPr>
          <p:cNvPr id="25" name="Text 19"/>
          <p:cNvSpPr/>
          <p:nvPr/>
        </p:nvSpPr>
        <p:spPr>
          <a:xfrm>
            <a:off x="1398151" y="6645473"/>
            <a:ext cx="2410658"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Jóvenes y Adolescentes</a:t>
            </a:r>
            <a:endParaRPr lang="es-CL" sz="1550" noProof="0" dirty="0"/>
          </a:p>
        </p:txBody>
      </p:sp>
      <p:sp>
        <p:nvSpPr>
          <p:cNvPr id="26" name="Text 20"/>
          <p:cNvSpPr/>
          <p:nvPr/>
        </p:nvSpPr>
        <p:spPr>
          <a:xfrm>
            <a:off x="1398151" y="6995279"/>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Participación activa, conectividad y reserva de espacios comunitarios.</a:t>
            </a:r>
            <a:endParaRPr lang="es-CL" sz="1250" noProof="0" dirty="0"/>
          </a:p>
        </p:txBody>
      </p:sp>
      <p:sp>
        <p:nvSpPr>
          <p:cNvPr id="27" name="Text 21"/>
          <p:cNvSpPr/>
          <p:nvPr/>
        </p:nvSpPr>
        <p:spPr>
          <a:xfrm>
            <a:off x="1398151" y="7351157"/>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Notificaciones multicanal</a:t>
            </a:r>
            <a:r>
              <a:rPr lang="es-CL" sz="1250" noProof="0" dirty="0">
                <a:solidFill>
                  <a:srgbClr val="272525"/>
                </a:solidFill>
                <a:latin typeface="Inter" pitchFamily="34" charset="0"/>
                <a:ea typeface="Inter" pitchFamily="34" charset="-122"/>
                <a:cs typeface="Inter" pitchFamily="34" charset="-120"/>
              </a:rPr>
              <a:t> que fomentan la participación en proyectos y el uso de servicios interactivos como el calendario.</a:t>
            </a:r>
            <a:endParaRPr lang="es-CL" sz="1250"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603EC25A-92BD-64FE-7A8A-35E8722BE7E2}"/>
              </a:ext>
            </a:extLst>
          </p:cNvPr>
          <p:cNvSpPr/>
          <p:nvPr/>
        </p:nvSpPr>
        <p:spPr>
          <a:xfrm>
            <a:off x="-2"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461843" y="608052"/>
            <a:ext cx="6377464" cy="412313"/>
          </a:xfrm>
          <a:prstGeom prst="rect">
            <a:avLst/>
          </a:prstGeom>
          <a:noFill/>
          <a:ln/>
        </p:spPr>
        <p:txBody>
          <a:bodyPr wrap="none" lIns="0" tIns="0" rIns="0" bIns="0" rtlCol="0" anchor="t"/>
          <a:lstStyle/>
          <a:p>
            <a:pPr marL="0" indent="0" algn="l">
              <a:lnSpc>
                <a:spcPts val="3200"/>
              </a:lnSpc>
              <a:buNone/>
            </a:pPr>
            <a:r>
              <a:rPr lang="es-CL" sz="2550" b="1" noProof="0" dirty="0">
                <a:solidFill>
                  <a:srgbClr val="000000"/>
                </a:solidFill>
                <a:latin typeface="Inter Bold" pitchFamily="34" charset="0"/>
                <a:ea typeface="Inter Bold" pitchFamily="34" charset="-122"/>
                <a:cs typeface="Inter Bold" pitchFamily="34" charset="-120"/>
              </a:rPr>
              <a:t>Objetivos del Proyecto Junta360 Digital</a:t>
            </a:r>
            <a:endParaRPr lang="es-CL" sz="2550" noProof="0" dirty="0"/>
          </a:p>
        </p:txBody>
      </p:sp>
      <p:sp>
        <p:nvSpPr>
          <p:cNvPr id="3" name="Text 1"/>
          <p:cNvSpPr/>
          <p:nvPr/>
        </p:nvSpPr>
        <p:spPr>
          <a:xfrm>
            <a:off x="461843" y="1284208"/>
            <a:ext cx="13706713" cy="263962"/>
          </a:xfrm>
          <a:prstGeom prst="rect">
            <a:avLst/>
          </a:prstGeom>
          <a:noFill/>
          <a:ln/>
        </p:spPr>
        <p:txBody>
          <a:bodyPr wrap="none" lIns="0" tIns="0" rIns="0" bIns="0" rtlCol="0" anchor="t"/>
          <a:lstStyle/>
          <a:p>
            <a:pPr marL="0" indent="0" algn="l">
              <a:lnSpc>
                <a:spcPts val="2050"/>
              </a:lnSpc>
              <a:buNone/>
            </a:pPr>
            <a:r>
              <a:rPr lang="es-CL" sz="1250" noProof="0" dirty="0">
                <a:solidFill>
                  <a:srgbClr val="272525"/>
                </a:solidFill>
                <a:latin typeface="Inter" pitchFamily="34" charset="0"/>
                <a:ea typeface="Inter" pitchFamily="34" charset="-122"/>
                <a:cs typeface="Inter" pitchFamily="34" charset="-120"/>
              </a:rPr>
              <a:t>Nuestro objetivo primordial es potenciar la gestión de las Juntas de Vecinos, transformando los procesos tradicionales a un entorno digital eficiente y participativo.</a:t>
            </a:r>
            <a:endParaRPr lang="es-CL" sz="1250" noProof="0" dirty="0"/>
          </a:p>
        </p:txBody>
      </p:sp>
      <p:sp>
        <p:nvSpPr>
          <p:cNvPr id="4" name="Shape 2"/>
          <p:cNvSpPr/>
          <p:nvPr/>
        </p:nvSpPr>
        <p:spPr>
          <a:xfrm>
            <a:off x="461843" y="2091333"/>
            <a:ext cx="13706712" cy="987504"/>
          </a:xfrm>
          <a:prstGeom prst="roundRect">
            <a:avLst>
              <a:gd name="adj" fmla="val 6176"/>
            </a:avLst>
          </a:prstGeom>
          <a:solidFill>
            <a:srgbClr val="FFFFFF"/>
          </a:solidFill>
          <a:ln/>
        </p:spPr>
        <p:txBody>
          <a:bodyPr/>
          <a:lstStyle/>
          <a:p>
            <a:endParaRPr lang="es-CL" noProof="0" dirty="0"/>
          </a:p>
        </p:txBody>
      </p:sp>
      <p:sp>
        <p:nvSpPr>
          <p:cNvPr id="5" name="Shape 3"/>
          <p:cNvSpPr/>
          <p:nvPr/>
        </p:nvSpPr>
        <p:spPr>
          <a:xfrm>
            <a:off x="345078" y="2025892"/>
            <a:ext cx="13940242" cy="91874"/>
          </a:xfrm>
          <a:prstGeom prst="roundRect">
            <a:avLst>
              <a:gd name="adj" fmla="val 90924"/>
            </a:avLst>
          </a:prstGeom>
          <a:solidFill>
            <a:srgbClr val="4950BC"/>
          </a:solidFill>
          <a:ln/>
        </p:spPr>
        <p:txBody>
          <a:bodyPr/>
          <a:lstStyle/>
          <a:p>
            <a:endParaRPr lang="es-CL" noProof="0" dirty="0"/>
          </a:p>
        </p:txBody>
      </p:sp>
      <p:sp>
        <p:nvSpPr>
          <p:cNvPr id="6" name="Shape 4"/>
          <p:cNvSpPr/>
          <p:nvPr/>
        </p:nvSpPr>
        <p:spPr>
          <a:xfrm>
            <a:off x="6962970" y="1587215"/>
            <a:ext cx="704459" cy="622320"/>
          </a:xfrm>
          <a:prstGeom prst="roundRect">
            <a:avLst>
              <a:gd name="adj" fmla="val 230977"/>
            </a:avLst>
          </a:prstGeom>
          <a:solidFill>
            <a:srgbClr val="4950BC"/>
          </a:solidFill>
          <a:ln/>
        </p:spPr>
        <p:txBody>
          <a:bodyPr/>
          <a:lstStyle/>
          <a:p>
            <a:endParaRPr lang="es-CL" noProof="0" dirty="0"/>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0649" y="1694220"/>
            <a:ext cx="409099" cy="409099"/>
          </a:xfrm>
          <a:prstGeom prst="rect">
            <a:avLst/>
          </a:prstGeom>
        </p:spPr>
      </p:pic>
      <p:sp>
        <p:nvSpPr>
          <p:cNvPr id="8" name="Text 5"/>
          <p:cNvSpPr/>
          <p:nvPr/>
        </p:nvSpPr>
        <p:spPr>
          <a:xfrm>
            <a:off x="6446535" y="2318684"/>
            <a:ext cx="2028706" cy="206216"/>
          </a:xfrm>
          <a:prstGeom prst="rect">
            <a:avLst/>
          </a:prstGeom>
          <a:noFill/>
          <a:ln/>
        </p:spPr>
        <p:txBody>
          <a:bodyPr wrap="none" lIns="0" tIns="0" rIns="0" bIns="0" rtlCol="0" anchor="t"/>
          <a:lstStyle/>
          <a:p>
            <a:pPr marL="0" indent="0" algn="l">
              <a:lnSpc>
                <a:spcPts val="1600"/>
              </a:lnSpc>
              <a:buNone/>
            </a:pPr>
            <a:r>
              <a:rPr lang="es-MX" sz="2000" b="1" dirty="0">
                <a:solidFill>
                  <a:srgbClr val="272525"/>
                </a:solidFill>
                <a:latin typeface="Inter Bold" pitchFamily="34" charset="0"/>
                <a:ea typeface="Inter Bold" pitchFamily="34" charset="-122"/>
              </a:rPr>
              <a:t>O</a:t>
            </a:r>
            <a:r>
              <a:rPr lang="es-CL" sz="2000" b="1" dirty="0" err="1">
                <a:solidFill>
                  <a:srgbClr val="272525"/>
                </a:solidFill>
                <a:latin typeface="Inter Bold" pitchFamily="34" charset="0"/>
                <a:ea typeface="Inter Bold" pitchFamily="34" charset="-122"/>
              </a:rPr>
              <a:t>bjetivo</a:t>
            </a:r>
            <a:r>
              <a:rPr lang="es-CL" sz="2000" b="1" dirty="0">
                <a:solidFill>
                  <a:srgbClr val="272525"/>
                </a:solidFill>
                <a:latin typeface="Inter Bold" pitchFamily="34" charset="0"/>
                <a:ea typeface="Inter Bold" pitchFamily="34" charset="-122"/>
              </a:rPr>
              <a:t> principal</a:t>
            </a:r>
            <a:endParaRPr lang="es-CL" sz="2000" noProof="0" dirty="0"/>
          </a:p>
        </p:txBody>
      </p:sp>
      <p:sp>
        <p:nvSpPr>
          <p:cNvPr id="9" name="Text 6"/>
          <p:cNvSpPr/>
          <p:nvPr/>
        </p:nvSpPr>
        <p:spPr>
          <a:xfrm>
            <a:off x="461843" y="2581041"/>
            <a:ext cx="13706714" cy="421958"/>
          </a:xfrm>
          <a:prstGeom prst="rect">
            <a:avLst/>
          </a:prstGeom>
          <a:noFill/>
          <a:ln/>
        </p:spPr>
        <p:txBody>
          <a:bodyPr wrap="square" lIns="0" tIns="0" rIns="0" bIns="0" rtlCol="0" anchor="t"/>
          <a:lstStyle/>
          <a:p>
            <a:pPr marL="0" indent="0" algn="ctr">
              <a:lnSpc>
                <a:spcPts val="1650"/>
              </a:lnSpc>
              <a:buNone/>
            </a:pPr>
            <a:r>
              <a:rPr lang="es-MX" noProof="0" dirty="0">
                <a:solidFill>
                  <a:srgbClr val="272525"/>
                </a:solidFill>
                <a:latin typeface="Inter" pitchFamily="34" charset="0"/>
                <a:ea typeface="Inter" pitchFamily="34" charset="-122"/>
                <a:cs typeface="Inter" pitchFamily="34" charset="-120"/>
              </a:rPr>
              <a:t>Mejorar la gestión de la unidad territorial de una junta de vecinos a través del desarrollo e implementación de una plataforma web</a:t>
            </a:r>
            <a:endParaRPr lang="es-CL" noProof="0" dirty="0"/>
          </a:p>
        </p:txBody>
      </p:sp>
      <p:sp>
        <p:nvSpPr>
          <p:cNvPr id="16" name="Shape 12"/>
          <p:cNvSpPr/>
          <p:nvPr/>
        </p:nvSpPr>
        <p:spPr>
          <a:xfrm>
            <a:off x="461843" y="3408640"/>
            <a:ext cx="6787396" cy="1184434"/>
          </a:xfrm>
          <a:prstGeom prst="roundRect">
            <a:avLst>
              <a:gd name="adj" fmla="val 6176"/>
            </a:avLst>
          </a:prstGeom>
          <a:solidFill>
            <a:srgbClr val="FFFFFF"/>
          </a:solidFill>
          <a:ln/>
        </p:spPr>
        <p:txBody>
          <a:bodyPr/>
          <a:lstStyle/>
          <a:p>
            <a:endParaRPr lang="es-CL" noProof="0" dirty="0"/>
          </a:p>
        </p:txBody>
      </p:sp>
      <p:sp>
        <p:nvSpPr>
          <p:cNvPr id="17" name="Shape 13"/>
          <p:cNvSpPr/>
          <p:nvPr/>
        </p:nvSpPr>
        <p:spPr>
          <a:xfrm>
            <a:off x="461843" y="3393400"/>
            <a:ext cx="6787396" cy="60960"/>
          </a:xfrm>
          <a:prstGeom prst="roundRect">
            <a:avLst>
              <a:gd name="adj" fmla="val 90924"/>
            </a:avLst>
          </a:prstGeom>
          <a:solidFill>
            <a:srgbClr val="4950BC"/>
          </a:solidFill>
          <a:ln/>
        </p:spPr>
        <p:txBody>
          <a:bodyPr/>
          <a:lstStyle/>
          <a:p>
            <a:endParaRPr lang="es-CL" noProof="0" dirty="0"/>
          </a:p>
        </p:txBody>
      </p:sp>
      <p:sp>
        <p:nvSpPr>
          <p:cNvPr id="18" name="Shape 14"/>
          <p:cNvSpPr/>
          <p:nvPr/>
        </p:nvSpPr>
        <p:spPr>
          <a:xfrm>
            <a:off x="3657540" y="3210758"/>
            <a:ext cx="395883" cy="395883"/>
          </a:xfrm>
          <a:prstGeom prst="roundRect">
            <a:avLst>
              <a:gd name="adj" fmla="val 230977"/>
            </a:avLst>
          </a:prstGeom>
          <a:solidFill>
            <a:srgbClr val="4950BC"/>
          </a:solidFill>
          <a:ln/>
        </p:spPr>
        <p:txBody>
          <a:bodyPr/>
          <a:lstStyle/>
          <a:p>
            <a:endParaRPr lang="es-CL" noProof="0" dirty="0"/>
          </a:p>
        </p:txBody>
      </p:sp>
      <p:pic>
        <p:nvPicPr>
          <p:cNvPr id="1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6246" y="3329464"/>
            <a:ext cx="158353" cy="158353"/>
          </a:xfrm>
          <a:prstGeom prst="rect">
            <a:avLst/>
          </a:prstGeom>
        </p:spPr>
      </p:pic>
      <p:sp>
        <p:nvSpPr>
          <p:cNvPr id="20" name="Text 15"/>
          <p:cNvSpPr/>
          <p:nvPr/>
        </p:nvSpPr>
        <p:spPr>
          <a:xfrm>
            <a:off x="609005" y="3738563"/>
            <a:ext cx="300466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Certificados Digitales Automatizados</a:t>
            </a:r>
            <a:endParaRPr lang="es-CL" sz="1250" noProof="0" dirty="0"/>
          </a:p>
        </p:txBody>
      </p:sp>
      <p:sp>
        <p:nvSpPr>
          <p:cNvPr id="21" name="Text 16"/>
          <p:cNvSpPr/>
          <p:nvPr/>
        </p:nvSpPr>
        <p:spPr>
          <a:xfrm>
            <a:off x="609005"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Automatizar la solicitud y emisión de certificados de residencia, enviándolos digitalmente por correo electrónico para mayor agilidad y comodidad.</a:t>
            </a:r>
            <a:endParaRPr lang="es-CL" sz="1000" noProof="0" dirty="0"/>
          </a:p>
        </p:txBody>
      </p:sp>
      <p:sp>
        <p:nvSpPr>
          <p:cNvPr id="22" name="Shape 17"/>
          <p:cNvSpPr/>
          <p:nvPr/>
        </p:nvSpPr>
        <p:spPr>
          <a:xfrm>
            <a:off x="7381161" y="3408640"/>
            <a:ext cx="6787396" cy="1184434"/>
          </a:xfrm>
          <a:prstGeom prst="roundRect">
            <a:avLst>
              <a:gd name="adj" fmla="val 6176"/>
            </a:avLst>
          </a:prstGeom>
          <a:solidFill>
            <a:srgbClr val="FFFFFF"/>
          </a:solidFill>
          <a:ln/>
        </p:spPr>
        <p:txBody>
          <a:bodyPr/>
          <a:lstStyle/>
          <a:p>
            <a:endParaRPr lang="es-CL" noProof="0" dirty="0"/>
          </a:p>
        </p:txBody>
      </p:sp>
      <p:sp>
        <p:nvSpPr>
          <p:cNvPr id="23" name="Shape 18"/>
          <p:cNvSpPr/>
          <p:nvPr/>
        </p:nvSpPr>
        <p:spPr>
          <a:xfrm>
            <a:off x="7381161" y="3393400"/>
            <a:ext cx="6787396" cy="60960"/>
          </a:xfrm>
          <a:prstGeom prst="roundRect">
            <a:avLst>
              <a:gd name="adj" fmla="val 90924"/>
            </a:avLst>
          </a:prstGeom>
          <a:solidFill>
            <a:srgbClr val="4950BC"/>
          </a:solidFill>
          <a:ln/>
        </p:spPr>
        <p:txBody>
          <a:bodyPr/>
          <a:lstStyle/>
          <a:p>
            <a:endParaRPr lang="es-CL" noProof="0" dirty="0"/>
          </a:p>
        </p:txBody>
      </p:sp>
      <p:sp>
        <p:nvSpPr>
          <p:cNvPr id="24" name="Shape 19"/>
          <p:cNvSpPr/>
          <p:nvPr/>
        </p:nvSpPr>
        <p:spPr>
          <a:xfrm>
            <a:off x="10576858" y="3210758"/>
            <a:ext cx="395883" cy="395883"/>
          </a:xfrm>
          <a:prstGeom prst="roundRect">
            <a:avLst>
              <a:gd name="adj" fmla="val 230977"/>
            </a:avLst>
          </a:prstGeom>
          <a:solidFill>
            <a:srgbClr val="4950BC"/>
          </a:solidFill>
          <a:ln/>
        </p:spPr>
        <p:txBody>
          <a:bodyPr/>
          <a:lstStyle/>
          <a:p>
            <a:endParaRPr lang="es-CL" noProof="0" dirty="0"/>
          </a:p>
        </p:txBody>
      </p:sp>
      <p:pic>
        <p:nvPicPr>
          <p:cNvPr id="2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5563" y="3329464"/>
            <a:ext cx="158353" cy="158353"/>
          </a:xfrm>
          <a:prstGeom prst="rect">
            <a:avLst/>
          </a:prstGeom>
        </p:spPr>
      </p:pic>
      <p:sp>
        <p:nvSpPr>
          <p:cNvPr id="26" name="Text 20"/>
          <p:cNvSpPr/>
          <p:nvPr/>
        </p:nvSpPr>
        <p:spPr>
          <a:xfrm>
            <a:off x="7528322" y="3738563"/>
            <a:ext cx="226718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Gestión Digital de Proyectos</a:t>
            </a:r>
            <a:endParaRPr lang="es-CL" sz="1250" noProof="0" dirty="0"/>
          </a:p>
        </p:txBody>
      </p:sp>
      <p:sp>
        <p:nvSpPr>
          <p:cNvPr id="27" name="Text 21"/>
          <p:cNvSpPr/>
          <p:nvPr/>
        </p:nvSpPr>
        <p:spPr>
          <a:xfrm>
            <a:off x="7528322"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Desarrollar un sistema para la postulación y seguimiento de proyectos vecinales, facilitando la transparencia y el progreso de las iniciativas.</a:t>
            </a:r>
            <a:endParaRPr lang="es-CL" sz="1000" noProof="0" dirty="0"/>
          </a:p>
        </p:txBody>
      </p:sp>
      <p:sp>
        <p:nvSpPr>
          <p:cNvPr id="28" name="Shape 22"/>
          <p:cNvSpPr/>
          <p:nvPr/>
        </p:nvSpPr>
        <p:spPr>
          <a:xfrm>
            <a:off x="461843" y="4922877"/>
            <a:ext cx="6787396" cy="1184434"/>
          </a:xfrm>
          <a:prstGeom prst="roundRect">
            <a:avLst>
              <a:gd name="adj" fmla="val 6176"/>
            </a:avLst>
          </a:prstGeom>
          <a:solidFill>
            <a:srgbClr val="FFFFFF"/>
          </a:solidFill>
          <a:ln/>
        </p:spPr>
        <p:txBody>
          <a:bodyPr/>
          <a:lstStyle/>
          <a:p>
            <a:endParaRPr lang="es-CL" noProof="0" dirty="0"/>
          </a:p>
        </p:txBody>
      </p:sp>
      <p:sp>
        <p:nvSpPr>
          <p:cNvPr id="29" name="Shape 23"/>
          <p:cNvSpPr/>
          <p:nvPr/>
        </p:nvSpPr>
        <p:spPr>
          <a:xfrm>
            <a:off x="461843" y="4907637"/>
            <a:ext cx="6787396" cy="60960"/>
          </a:xfrm>
          <a:prstGeom prst="roundRect">
            <a:avLst>
              <a:gd name="adj" fmla="val 90924"/>
            </a:avLst>
          </a:prstGeom>
          <a:solidFill>
            <a:srgbClr val="4950BC"/>
          </a:solidFill>
          <a:ln/>
        </p:spPr>
        <p:txBody>
          <a:bodyPr/>
          <a:lstStyle/>
          <a:p>
            <a:endParaRPr lang="es-CL" noProof="0" dirty="0"/>
          </a:p>
        </p:txBody>
      </p:sp>
      <p:sp>
        <p:nvSpPr>
          <p:cNvPr id="30" name="Shape 24"/>
          <p:cNvSpPr/>
          <p:nvPr/>
        </p:nvSpPr>
        <p:spPr>
          <a:xfrm>
            <a:off x="3657540" y="4724995"/>
            <a:ext cx="395883" cy="395883"/>
          </a:xfrm>
          <a:prstGeom prst="roundRect">
            <a:avLst>
              <a:gd name="adj" fmla="val 230977"/>
            </a:avLst>
          </a:prstGeom>
          <a:solidFill>
            <a:srgbClr val="4950BC"/>
          </a:solidFill>
          <a:ln/>
        </p:spPr>
        <p:txBody>
          <a:bodyPr/>
          <a:lstStyle/>
          <a:p>
            <a:endParaRPr lang="es-CL" noProof="0" dirty="0"/>
          </a:p>
        </p:txBody>
      </p:sp>
      <p:pic>
        <p:nvPicPr>
          <p:cNvPr id="3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6246" y="4843701"/>
            <a:ext cx="158353" cy="158353"/>
          </a:xfrm>
          <a:prstGeom prst="rect">
            <a:avLst/>
          </a:prstGeom>
        </p:spPr>
      </p:pic>
      <p:sp>
        <p:nvSpPr>
          <p:cNvPr id="32" name="Text 25"/>
          <p:cNvSpPr/>
          <p:nvPr/>
        </p:nvSpPr>
        <p:spPr>
          <a:xfrm>
            <a:off x="609005" y="5252799"/>
            <a:ext cx="205763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Notificaciones Multicanal</a:t>
            </a:r>
            <a:endParaRPr lang="es-CL" sz="1250" noProof="0" dirty="0"/>
          </a:p>
        </p:txBody>
      </p:sp>
      <p:sp>
        <p:nvSpPr>
          <p:cNvPr id="33" name="Text 26"/>
          <p:cNvSpPr/>
          <p:nvPr/>
        </p:nvSpPr>
        <p:spPr>
          <a:xfrm>
            <a:off x="609005"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Integrar un módulo de notificaciones eficaz vía correo electrónico y WhatsApp, asegurando que la información clave llegue a todos los vecinos.</a:t>
            </a:r>
            <a:endParaRPr lang="es-CL" sz="1000" noProof="0" dirty="0"/>
          </a:p>
        </p:txBody>
      </p:sp>
      <p:sp>
        <p:nvSpPr>
          <p:cNvPr id="34" name="Shape 27"/>
          <p:cNvSpPr/>
          <p:nvPr/>
        </p:nvSpPr>
        <p:spPr>
          <a:xfrm>
            <a:off x="7381161" y="4922877"/>
            <a:ext cx="6787396" cy="1184434"/>
          </a:xfrm>
          <a:prstGeom prst="roundRect">
            <a:avLst>
              <a:gd name="adj" fmla="val 6176"/>
            </a:avLst>
          </a:prstGeom>
          <a:solidFill>
            <a:srgbClr val="FFFFFF"/>
          </a:solidFill>
          <a:ln/>
        </p:spPr>
        <p:txBody>
          <a:bodyPr/>
          <a:lstStyle/>
          <a:p>
            <a:endParaRPr lang="es-CL" noProof="0" dirty="0"/>
          </a:p>
        </p:txBody>
      </p:sp>
      <p:sp>
        <p:nvSpPr>
          <p:cNvPr id="35" name="Shape 28"/>
          <p:cNvSpPr/>
          <p:nvPr/>
        </p:nvSpPr>
        <p:spPr>
          <a:xfrm>
            <a:off x="7381161" y="4907637"/>
            <a:ext cx="6787396" cy="60960"/>
          </a:xfrm>
          <a:prstGeom prst="roundRect">
            <a:avLst>
              <a:gd name="adj" fmla="val 90924"/>
            </a:avLst>
          </a:prstGeom>
          <a:solidFill>
            <a:srgbClr val="4950BC"/>
          </a:solidFill>
          <a:ln/>
        </p:spPr>
        <p:txBody>
          <a:bodyPr/>
          <a:lstStyle/>
          <a:p>
            <a:endParaRPr lang="es-CL" noProof="0" dirty="0"/>
          </a:p>
        </p:txBody>
      </p:sp>
      <p:sp>
        <p:nvSpPr>
          <p:cNvPr id="36" name="Shape 29"/>
          <p:cNvSpPr/>
          <p:nvPr/>
        </p:nvSpPr>
        <p:spPr>
          <a:xfrm>
            <a:off x="10576858" y="4724995"/>
            <a:ext cx="395883" cy="395883"/>
          </a:xfrm>
          <a:prstGeom prst="roundRect">
            <a:avLst>
              <a:gd name="adj" fmla="val 230977"/>
            </a:avLst>
          </a:prstGeom>
          <a:solidFill>
            <a:srgbClr val="4950BC"/>
          </a:solidFill>
          <a:ln/>
        </p:spPr>
        <p:txBody>
          <a:bodyPr/>
          <a:lstStyle/>
          <a:p>
            <a:endParaRPr lang="es-CL" noProof="0" dirty="0"/>
          </a:p>
        </p:txBody>
      </p:sp>
      <p:pic>
        <p:nvPicPr>
          <p:cNvPr id="3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95563" y="4843701"/>
            <a:ext cx="158353" cy="158353"/>
          </a:xfrm>
          <a:prstGeom prst="rect">
            <a:avLst/>
          </a:prstGeom>
        </p:spPr>
      </p:pic>
      <p:sp>
        <p:nvSpPr>
          <p:cNvPr id="38" name="Text 30"/>
          <p:cNvSpPr/>
          <p:nvPr/>
        </p:nvSpPr>
        <p:spPr>
          <a:xfrm>
            <a:off x="7528322" y="5252799"/>
            <a:ext cx="1780223"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Calendario Interactivo</a:t>
            </a:r>
            <a:endParaRPr lang="es-CL" sz="1250" noProof="0" dirty="0"/>
          </a:p>
        </p:txBody>
      </p:sp>
      <p:sp>
        <p:nvSpPr>
          <p:cNvPr id="39" name="Text 31"/>
          <p:cNvSpPr/>
          <p:nvPr/>
        </p:nvSpPr>
        <p:spPr>
          <a:xfrm>
            <a:off x="7528322"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Incorporar un calendario para gestionar y reservar espacios comunitarios, promoviendo el uso eficiente de los recursos de la junta.</a:t>
            </a:r>
            <a:endParaRPr lang="es-CL" sz="1000" noProof="0" dirty="0"/>
          </a:p>
        </p:txBody>
      </p:sp>
      <p:sp>
        <p:nvSpPr>
          <p:cNvPr id="40" name="Shape 32"/>
          <p:cNvSpPr/>
          <p:nvPr/>
        </p:nvSpPr>
        <p:spPr>
          <a:xfrm>
            <a:off x="461843" y="6437114"/>
            <a:ext cx="6787396" cy="1184434"/>
          </a:xfrm>
          <a:prstGeom prst="roundRect">
            <a:avLst>
              <a:gd name="adj" fmla="val 6176"/>
            </a:avLst>
          </a:prstGeom>
          <a:solidFill>
            <a:srgbClr val="FFFFFF"/>
          </a:solidFill>
          <a:ln/>
        </p:spPr>
        <p:txBody>
          <a:bodyPr/>
          <a:lstStyle/>
          <a:p>
            <a:endParaRPr lang="es-CL" noProof="0" dirty="0"/>
          </a:p>
        </p:txBody>
      </p:sp>
      <p:sp>
        <p:nvSpPr>
          <p:cNvPr id="41" name="Shape 33"/>
          <p:cNvSpPr/>
          <p:nvPr/>
        </p:nvSpPr>
        <p:spPr>
          <a:xfrm>
            <a:off x="461843" y="6421874"/>
            <a:ext cx="6787396" cy="60960"/>
          </a:xfrm>
          <a:prstGeom prst="roundRect">
            <a:avLst>
              <a:gd name="adj" fmla="val 90924"/>
            </a:avLst>
          </a:prstGeom>
          <a:solidFill>
            <a:srgbClr val="4950BC"/>
          </a:solidFill>
          <a:ln/>
        </p:spPr>
        <p:txBody>
          <a:bodyPr/>
          <a:lstStyle/>
          <a:p>
            <a:endParaRPr lang="es-CL" noProof="0" dirty="0"/>
          </a:p>
        </p:txBody>
      </p:sp>
      <p:sp>
        <p:nvSpPr>
          <p:cNvPr id="42" name="Shape 34"/>
          <p:cNvSpPr/>
          <p:nvPr/>
        </p:nvSpPr>
        <p:spPr>
          <a:xfrm>
            <a:off x="3657540" y="6239232"/>
            <a:ext cx="395883" cy="395883"/>
          </a:xfrm>
          <a:prstGeom prst="roundRect">
            <a:avLst>
              <a:gd name="adj" fmla="val 230977"/>
            </a:avLst>
          </a:prstGeom>
          <a:solidFill>
            <a:srgbClr val="4950BC"/>
          </a:solidFill>
          <a:ln/>
        </p:spPr>
        <p:txBody>
          <a:bodyPr/>
          <a:lstStyle/>
          <a:p>
            <a:endParaRPr lang="es-CL" noProof="0" dirty="0"/>
          </a:p>
        </p:txBody>
      </p:sp>
      <p:pic>
        <p:nvPicPr>
          <p:cNvPr id="43"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6246" y="6357938"/>
            <a:ext cx="158353" cy="158353"/>
          </a:xfrm>
          <a:prstGeom prst="rect">
            <a:avLst/>
          </a:prstGeom>
        </p:spPr>
      </p:pic>
      <p:sp>
        <p:nvSpPr>
          <p:cNvPr id="44" name="Text 35"/>
          <p:cNvSpPr/>
          <p:nvPr/>
        </p:nvSpPr>
        <p:spPr>
          <a:xfrm>
            <a:off x="609005" y="6767036"/>
            <a:ext cx="2137767"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Portal de Noticias</a:t>
            </a:r>
            <a:endParaRPr lang="es-CL" sz="1250" noProof="0" dirty="0"/>
          </a:p>
        </p:txBody>
      </p:sp>
      <p:sp>
        <p:nvSpPr>
          <p:cNvPr id="45" name="Text 36"/>
          <p:cNvSpPr/>
          <p:nvPr/>
        </p:nvSpPr>
        <p:spPr>
          <a:xfrm>
            <a:off x="609005"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Publicar </a:t>
            </a:r>
            <a:r>
              <a:rPr lang="es-CL" sz="1000" noProof="0" dirty="0" err="1">
                <a:solidFill>
                  <a:srgbClr val="272525"/>
                </a:solidFill>
                <a:latin typeface="Inter" pitchFamily="34" charset="0"/>
                <a:ea typeface="Inter" pitchFamily="34" charset="-122"/>
                <a:cs typeface="Inter" pitchFamily="34" charset="-120"/>
              </a:rPr>
              <a:t>noticiascomunitarios</a:t>
            </a:r>
            <a:r>
              <a:rPr lang="es-CL" sz="1000" noProof="0" dirty="0">
                <a:solidFill>
                  <a:srgbClr val="272525"/>
                </a:solidFill>
                <a:latin typeface="Inter" pitchFamily="34" charset="0"/>
                <a:ea typeface="Inter" pitchFamily="34" charset="-122"/>
                <a:cs typeface="Inter" pitchFamily="34" charset="-120"/>
              </a:rPr>
              <a:t> en un portal público dedicado, fomentando la transparencia y manteniendo informada a la comunidad.</a:t>
            </a:r>
            <a:endParaRPr lang="es-CL" sz="1000" noProof="0" dirty="0"/>
          </a:p>
        </p:txBody>
      </p:sp>
      <p:sp>
        <p:nvSpPr>
          <p:cNvPr id="46" name="Shape 37"/>
          <p:cNvSpPr/>
          <p:nvPr/>
        </p:nvSpPr>
        <p:spPr>
          <a:xfrm>
            <a:off x="7381161" y="6437114"/>
            <a:ext cx="6787396" cy="1184434"/>
          </a:xfrm>
          <a:prstGeom prst="roundRect">
            <a:avLst>
              <a:gd name="adj" fmla="val 6176"/>
            </a:avLst>
          </a:prstGeom>
          <a:solidFill>
            <a:srgbClr val="FFFFFF"/>
          </a:solidFill>
          <a:ln/>
        </p:spPr>
        <p:txBody>
          <a:bodyPr/>
          <a:lstStyle/>
          <a:p>
            <a:endParaRPr lang="es-CL" noProof="0" dirty="0"/>
          </a:p>
        </p:txBody>
      </p:sp>
      <p:sp>
        <p:nvSpPr>
          <p:cNvPr id="47" name="Shape 38"/>
          <p:cNvSpPr/>
          <p:nvPr/>
        </p:nvSpPr>
        <p:spPr>
          <a:xfrm>
            <a:off x="7381161" y="6421874"/>
            <a:ext cx="6787396" cy="60960"/>
          </a:xfrm>
          <a:prstGeom prst="roundRect">
            <a:avLst>
              <a:gd name="adj" fmla="val 90924"/>
            </a:avLst>
          </a:prstGeom>
          <a:solidFill>
            <a:srgbClr val="4950BC"/>
          </a:solidFill>
          <a:ln/>
        </p:spPr>
        <p:txBody>
          <a:bodyPr/>
          <a:lstStyle/>
          <a:p>
            <a:endParaRPr lang="es-CL" noProof="0" dirty="0"/>
          </a:p>
        </p:txBody>
      </p:sp>
      <p:sp>
        <p:nvSpPr>
          <p:cNvPr id="48" name="Shape 39"/>
          <p:cNvSpPr/>
          <p:nvPr/>
        </p:nvSpPr>
        <p:spPr>
          <a:xfrm>
            <a:off x="10576858" y="6239232"/>
            <a:ext cx="395883" cy="395883"/>
          </a:xfrm>
          <a:prstGeom prst="roundRect">
            <a:avLst>
              <a:gd name="adj" fmla="val 230977"/>
            </a:avLst>
          </a:prstGeom>
          <a:solidFill>
            <a:srgbClr val="4950BC"/>
          </a:solidFill>
          <a:ln/>
        </p:spPr>
        <p:txBody>
          <a:bodyPr/>
          <a:lstStyle/>
          <a:p>
            <a:endParaRPr lang="es-CL" noProof="0" dirty="0"/>
          </a:p>
        </p:txBody>
      </p:sp>
      <p:pic>
        <p:nvPicPr>
          <p:cNvPr id="49" name="Image 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95563" y="6357938"/>
            <a:ext cx="158353" cy="158353"/>
          </a:xfrm>
          <a:prstGeom prst="rect">
            <a:avLst/>
          </a:prstGeom>
        </p:spPr>
      </p:pic>
      <p:sp>
        <p:nvSpPr>
          <p:cNvPr id="50" name="Text 40"/>
          <p:cNvSpPr/>
          <p:nvPr/>
        </p:nvSpPr>
        <p:spPr>
          <a:xfrm>
            <a:off x="7528322" y="6767036"/>
            <a:ext cx="164961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Usabilidad Intuitiva</a:t>
            </a:r>
            <a:endParaRPr lang="es-CL" sz="1250" noProof="0" dirty="0"/>
          </a:p>
        </p:txBody>
      </p:sp>
      <p:sp>
        <p:nvSpPr>
          <p:cNvPr id="51" name="Text 41"/>
          <p:cNvSpPr/>
          <p:nvPr/>
        </p:nvSpPr>
        <p:spPr>
          <a:xfrm>
            <a:off x="7528322"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Aplicar buenas prácticas de usabilidad en todo el sistema para garantizar una experiencia de usuario sencilla, eficiente y accesible para todos.</a:t>
            </a:r>
            <a:endParaRPr lang="es-CL" sz="1000"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Metodología: Modelo Cascada</a:t>
            </a:r>
            <a:endParaRPr lang="es-CL" sz="3550" noProof="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noProof="0" dirty="0"/>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noProof="0" dirty="0"/>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Elección del Modelo Cascada</a:t>
            </a:r>
            <a:endParaRPr lang="es-CL" sz="2200" noProof="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s-CL" sz="1750" noProof="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noProof="0" dirty="0"/>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noProof="0" dirty="0"/>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noProof="0" dirty="0"/>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Todas las fases completas al 100%</a:t>
            </a:r>
            <a:endParaRPr lang="es-CL" sz="2200" noProof="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 completado exitosamente todas las tareas del cronograma, cumpliendo todos los hitos y especificaciones. A excepción de las tareas de esta semana que son las de mantención</a:t>
            </a:r>
            <a:endParaRPr lang="es-CL" sz="1750"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697C-4C83-1F3E-9BC7-1F74144890BC}"/>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900E9489-D940-798A-435C-88DA35523806}"/>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7743035D-F3B5-5A69-6E70-303452C1C05F}"/>
              </a:ext>
            </a:extLst>
          </p:cNvPr>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Cronograma de hitos claves</a:t>
            </a:r>
            <a:endParaRPr lang="es-CL" sz="3550" noProof="0" dirty="0"/>
          </a:p>
        </p:txBody>
      </p:sp>
      <p:sp>
        <p:nvSpPr>
          <p:cNvPr id="8" name="Shape 5">
            <a:extLst>
              <a:ext uri="{FF2B5EF4-FFF2-40B4-BE49-F238E27FC236}">
                <a16:creationId xmlns:a16="http://schemas.microsoft.com/office/drawing/2014/main" id="{9C0185FD-258E-89E4-E42A-CF3B0A2B57E3}"/>
              </a:ext>
            </a:extLst>
          </p:cNvPr>
          <p:cNvSpPr/>
          <p:nvPr/>
        </p:nvSpPr>
        <p:spPr>
          <a:xfrm>
            <a:off x="1345025" y="1810703"/>
            <a:ext cx="10772576" cy="6130894"/>
          </a:xfrm>
          <a:prstGeom prst="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7CA8AD98-0F79-0771-1EB7-1C4F2ADB3A15}"/>
              </a:ext>
            </a:extLst>
          </p:cNvPr>
          <p:cNvSpPr/>
          <p:nvPr/>
        </p:nvSpPr>
        <p:spPr>
          <a:xfrm>
            <a:off x="1345024" y="1356717"/>
            <a:ext cx="12810176" cy="1062483"/>
          </a:xfrm>
          <a:prstGeom prst="rect">
            <a:avLst/>
          </a:prstGeom>
          <a:noFill/>
          <a:ln/>
        </p:spPr>
        <p:txBody>
          <a:bodyPr wrap="square" lIns="0" tIns="0" rIns="0" bIns="0" rtlCol="0" anchor="t"/>
          <a:lstStyle/>
          <a:p>
            <a:pPr>
              <a:lnSpc>
                <a:spcPts val="2850"/>
              </a:lnSpc>
            </a:pPr>
            <a:r>
              <a:rPr lang="es-CL" sz="1600" noProof="0" dirty="0"/>
              <a:t>Este cronograma utiliza el método en Cascada y se extiende a lo largo del periodo académico, el proyecto dura 18 semanas de trabajo.</a:t>
            </a:r>
            <a:endParaRPr lang="es-CL" sz="1750" noProof="0" dirty="0"/>
          </a:p>
        </p:txBody>
      </p:sp>
      <p:graphicFrame>
        <p:nvGraphicFramePr>
          <p:cNvPr id="15" name="Tabla 14">
            <a:extLst>
              <a:ext uri="{FF2B5EF4-FFF2-40B4-BE49-F238E27FC236}">
                <a16:creationId xmlns:a16="http://schemas.microsoft.com/office/drawing/2014/main" id="{B635C696-3635-1705-7CC5-E1EF3FADAA49}"/>
              </a:ext>
            </a:extLst>
          </p:cNvPr>
          <p:cNvGraphicFramePr>
            <a:graphicFrameLocks noGrp="1"/>
          </p:cNvGraphicFramePr>
          <p:nvPr>
            <p:extLst>
              <p:ext uri="{D42A27DB-BD31-4B8C-83A1-F6EECF244321}">
                <p14:modId xmlns:p14="http://schemas.microsoft.com/office/powerpoint/2010/main" val="3076465614"/>
              </p:ext>
            </p:extLst>
          </p:nvPr>
        </p:nvGraphicFramePr>
        <p:xfrm>
          <a:off x="1600610" y="2203200"/>
          <a:ext cx="10178589" cy="5450393"/>
        </p:xfrm>
        <a:graphic>
          <a:graphicData uri="http://schemas.openxmlformats.org/drawingml/2006/table">
            <a:tbl>
              <a:tblPr firstRow="1" firstCol="1" bandRow="1">
                <a:tableStyleId>{5C22544A-7EE6-4342-B048-85BDC9FD1C3A}</a:tableStyleId>
              </a:tblPr>
              <a:tblGrid>
                <a:gridCol w="3821029">
                  <a:extLst>
                    <a:ext uri="{9D8B030D-6E8A-4147-A177-3AD203B41FA5}">
                      <a16:colId xmlns:a16="http://schemas.microsoft.com/office/drawing/2014/main" val="2745884596"/>
                    </a:ext>
                  </a:extLst>
                </a:gridCol>
                <a:gridCol w="1657251">
                  <a:extLst>
                    <a:ext uri="{9D8B030D-6E8A-4147-A177-3AD203B41FA5}">
                      <a16:colId xmlns:a16="http://schemas.microsoft.com/office/drawing/2014/main" val="3309157728"/>
                    </a:ext>
                  </a:extLst>
                </a:gridCol>
                <a:gridCol w="1657251">
                  <a:extLst>
                    <a:ext uri="{9D8B030D-6E8A-4147-A177-3AD203B41FA5}">
                      <a16:colId xmlns:a16="http://schemas.microsoft.com/office/drawing/2014/main" val="1428833504"/>
                    </a:ext>
                  </a:extLst>
                </a:gridCol>
                <a:gridCol w="692254">
                  <a:extLst>
                    <a:ext uri="{9D8B030D-6E8A-4147-A177-3AD203B41FA5}">
                      <a16:colId xmlns:a16="http://schemas.microsoft.com/office/drawing/2014/main" val="1457300700"/>
                    </a:ext>
                  </a:extLst>
                </a:gridCol>
                <a:gridCol w="618223">
                  <a:extLst>
                    <a:ext uri="{9D8B030D-6E8A-4147-A177-3AD203B41FA5}">
                      <a16:colId xmlns:a16="http://schemas.microsoft.com/office/drawing/2014/main" val="28147047"/>
                    </a:ext>
                  </a:extLst>
                </a:gridCol>
                <a:gridCol w="1732581">
                  <a:extLst>
                    <a:ext uri="{9D8B030D-6E8A-4147-A177-3AD203B41FA5}">
                      <a16:colId xmlns:a16="http://schemas.microsoft.com/office/drawing/2014/main" val="3574704845"/>
                    </a:ext>
                  </a:extLst>
                </a:gridCol>
              </a:tblGrid>
              <a:tr h="392715">
                <a:tc>
                  <a:txBody>
                    <a:bodyPr/>
                    <a:lstStyle/>
                    <a:p>
                      <a:pPr algn="l">
                        <a:lnSpc>
                          <a:spcPct val="115000"/>
                        </a:lnSpc>
                        <a:spcAft>
                          <a:spcPts val="1000"/>
                        </a:spcAft>
                        <a:buNone/>
                      </a:pPr>
                      <a:r>
                        <a:rPr lang="es-CL" sz="900" dirty="0">
                          <a:effectLst/>
                        </a:rPr>
                        <a:t>FASE</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INICIO</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TERMINO</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 TRABAJADOS</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462753692"/>
                  </a:ext>
                </a:extLst>
              </a:tr>
              <a:tr h="285610">
                <a:tc>
                  <a:txBody>
                    <a:bodyPr/>
                    <a:lstStyle/>
                    <a:p>
                      <a:pPr algn="ctr">
                        <a:lnSpc>
                          <a:spcPct val="115000"/>
                        </a:lnSpc>
                        <a:spcAft>
                          <a:spcPts val="1000"/>
                        </a:spcAft>
                        <a:buNone/>
                      </a:pPr>
                      <a:r>
                        <a:rPr lang="es-CL" sz="1100" dirty="0">
                          <a:solidFill>
                            <a:schemeClr val="tx1"/>
                          </a:solidFill>
                          <a:effectLst/>
                        </a:rPr>
                        <a:t>Análisis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15140101"/>
                  </a:ext>
                </a:extLst>
              </a:tr>
              <a:tr h="285610">
                <a:tc>
                  <a:txBody>
                    <a:bodyPr/>
                    <a:lstStyle/>
                    <a:p>
                      <a:pPr algn="l">
                        <a:lnSpc>
                          <a:spcPct val="115000"/>
                        </a:lnSpc>
                        <a:spcAft>
                          <a:spcPts val="1000"/>
                        </a:spcAft>
                        <a:buNone/>
                      </a:pPr>
                      <a:r>
                        <a:rPr lang="es-CL" sz="900" dirty="0">
                          <a:solidFill>
                            <a:schemeClr val="tx1"/>
                          </a:solidFill>
                          <a:effectLst/>
                        </a:rPr>
                        <a:t>Levantamiento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8-04-25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8-12-25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4172377446"/>
                  </a:ext>
                </a:extLst>
              </a:tr>
              <a:tr h="285610">
                <a:tc>
                  <a:txBody>
                    <a:bodyPr/>
                    <a:lstStyle/>
                    <a:p>
                      <a:pPr algn="l">
                        <a:lnSpc>
                          <a:spcPct val="115000"/>
                        </a:lnSpc>
                        <a:spcAft>
                          <a:spcPts val="1000"/>
                        </a:spcAft>
                        <a:buNone/>
                      </a:pPr>
                      <a:r>
                        <a:rPr lang="es-CL" sz="900" dirty="0">
                          <a:solidFill>
                            <a:schemeClr val="tx1"/>
                          </a:solidFill>
                          <a:effectLst/>
                        </a:rPr>
                        <a:t>Validación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8-13-25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8-14-25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700739209"/>
                  </a:ext>
                </a:extLst>
              </a:tr>
              <a:tr h="285610">
                <a:tc>
                  <a:txBody>
                    <a:bodyPr/>
                    <a:lstStyle/>
                    <a:p>
                      <a:pPr algn="ctr">
                        <a:lnSpc>
                          <a:spcPct val="115000"/>
                        </a:lnSpc>
                        <a:spcAft>
                          <a:spcPts val="1000"/>
                        </a:spcAft>
                        <a:buNone/>
                      </a:pPr>
                      <a:r>
                        <a:rPr lang="es-CL" sz="1100" dirty="0">
                          <a:solidFill>
                            <a:schemeClr val="tx1"/>
                          </a:solidFill>
                          <a:effectLst/>
                        </a:rPr>
                        <a:t>Diseño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846895641"/>
                  </a:ext>
                </a:extLst>
              </a:tr>
              <a:tr h="285610">
                <a:tc>
                  <a:txBody>
                    <a:bodyPr/>
                    <a:lstStyle/>
                    <a:p>
                      <a:pPr algn="l">
                        <a:lnSpc>
                          <a:spcPct val="115000"/>
                        </a:lnSpc>
                        <a:spcAft>
                          <a:spcPts val="1000"/>
                        </a:spcAft>
                        <a:buNone/>
                      </a:pPr>
                      <a:r>
                        <a:rPr lang="es-CL" sz="900" dirty="0">
                          <a:solidFill>
                            <a:schemeClr val="tx1"/>
                          </a:solidFill>
                          <a:effectLst/>
                        </a:rPr>
                        <a:t>Diseño Funcional</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vie 8-15-25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lun 8-25-25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11</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7654597"/>
                  </a:ext>
                </a:extLst>
              </a:tr>
              <a:tr h="285610">
                <a:tc>
                  <a:txBody>
                    <a:bodyPr/>
                    <a:lstStyle/>
                    <a:p>
                      <a:pPr algn="l">
                        <a:lnSpc>
                          <a:spcPct val="115000"/>
                        </a:lnSpc>
                        <a:spcAft>
                          <a:spcPts val="1000"/>
                        </a:spcAft>
                        <a:buNone/>
                      </a:pPr>
                      <a:r>
                        <a:rPr lang="es-CL" sz="900" dirty="0">
                          <a:solidFill>
                            <a:schemeClr val="tx1"/>
                          </a:solidFill>
                          <a:effectLst/>
                        </a:rPr>
                        <a:t>Diseño Técnico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mar 8-26-25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9-03-25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14933103"/>
                  </a:ext>
                </a:extLst>
              </a:tr>
              <a:tr h="285610">
                <a:tc>
                  <a:txBody>
                    <a:bodyPr/>
                    <a:lstStyle/>
                    <a:p>
                      <a:pPr algn="ctr">
                        <a:lnSpc>
                          <a:spcPct val="115000"/>
                        </a:lnSpc>
                        <a:spcAft>
                          <a:spcPts val="1000"/>
                        </a:spcAft>
                        <a:buNone/>
                      </a:pPr>
                      <a:r>
                        <a:rPr lang="es-CL" sz="1100" dirty="0">
                          <a:solidFill>
                            <a:schemeClr val="tx1"/>
                          </a:solidFill>
                          <a:effectLst/>
                        </a:rPr>
                        <a:t>Desarrollo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612393978"/>
                  </a:ext>
                </a:extLst>
              </a:tr>
              <a:tr h="285610">
                <a:tc>
                  <a:txBody>
                    <a:bodyPr/>
                    <a:lstStyle/>
                    <a:p>
                      <a:pPr algn="l">
                        <a:lnSpc>
                          <a:spcPct val="115000"/>
                        </a:lnSpc>
                        <a:spcAft>
                          <a:spcPts val="1000"/>
                        </a:spcAft>
                        <a:buNone/>
                      </a:pPr>
                      <a:r>
                        <a:rPr lang="es-CL" sz="900">
                          <a:solidFill>
                            <a:schemeClr val="tx1"/>
                          </a:solidFill>
                          <a:effectLst/>
                        </a:rPr>
                        <a:t>Programación Front-End</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9-04-25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9-23-25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14</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371307277"/>
                  </a:ext>
                </a:extLst>
              </a:tr>
              <a:tr h="285610">
                <a:tc>
                  <a:txBody>
                    <a:bodyPr/>
                    <a:lstStyle/>
                    <a:p>
                      <a:pPr algn="l">
                        <a:lnSpc>
                          <a:spcPct val="115000"/>
                        </a:lnSpc>
                        <a:spcAft>
                          <a:spcPts val="1000"/>
                        </a:spcAft>
                        <a:buNone/>
                      </a:pPr>
                      <a:r>
                        <a:rPr lang="es-CL" sz="900" dirty="0">
                          <a:solidFill>
                            <a:schemeClr val="tx1"/>
                          </a:solidFill>
                          <a:effectLst/>
                        </a:rPr>
                        <a:t>Programación Back-</a:t>
                      </a:r>
                      <a:r>
                        <a:rPr lang="es-CL" sz="900" dirty="0" err="1">
                          <a:solidFill>
                            <a:schemeClr val="tx1"/>
                          </a:solidFill>
                          <a:effectLst/>
                        </a:rPr>
                        <a:t>End</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9-24-25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10-22-25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21</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998805573"/>
                  </a:ext>
                </a:extLst>
              </a:tr>
              <a:tr h="285610">
                <a:tc>
                  <a:txBody>
                    <a:bodyPr/>
                    <a:lstStyle/>
                    <a:p>
                      <a:pPr algn="l">
                        <a:lnSpc>
                          <a:spcPct val="115000"/>
                        </a:lnSpc>
                        <a:spcAft>
                          <a:spcPts val="1000"/>
                        </a:spcAft>
                        <a:buNone/>
                      </a:pPr>
                      <a:r>
                        <a:rPr lang="es-CL" sz="900">
                          <a:solidFill>
                            <a:schemeClr val="tx1"/>
                          </a:solidFill>
                          <a:effectLst/>
                        </a:rPr>
                        <a:t>Integración de Módulos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10-23-25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vie 10-31-25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02596326"/>
                  </a:ext>
                </a:extLst>
              </a:tr>
              <a:tr h="285610">
                <a:tc>
                  <a:txBody>
                    <a:bodyPr/>
                    <a:lstStyle/>
                    <a:p>
                      <a:pPr algn="ctr">
                        <a:lnSpc>
                          <a:spcPct val="115000"/>
                        </a:lnSpc>
                        <a:spcAft>
                          <a:spcPts val="1000"/>
                        </a:spcAft>
                        <a:buNone/>
                      </a:pPr>
                      <a:r>
                        <a:rPr lang="es-CL" sz="1100" dirty="0">
                          <a:solidFill>
                            <a:schemeClr val="tx1"/>
                          </a:solidFill>
                          <a:effectLst/>
                        </a:rPr>
                        <a:t>Pruebas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50030060"/>
                  </a:ext>
                </a:extLst>
              </a:tr>
              <a:tr h="285610">
                <a:tc>
                  <a:txBody>
                    <a:bodyPr/>
                    <a:lstStyle/>
                    <a:p>
                      <a:pPr algn="l">
                        <a:lnSpc>
                          <a:spcPct val="115000"/>
                        </a:lnSpc>
                        <a:spcAft>
                          <a:spcPts val="1000"/>
                        </a:spcAft>
                        <a:buNone/>
                      </a:pPr>
                      <a:r>
                        <a:rPr lang="es-CL" sz="900" dirty="0">
                          <a:solidFill>
                            <a:schemeClr val="tx1"/>
                          </a:solidFill>
                          <a:effectLst/>
                        </a:rPr>
                        <a:t>Pruebas Unitarias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11-03-25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11-11-25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818489208"/>
                  </a:ext>
                </a:extLst>
              </a:tr>
              <a:tr h="285610">
                <a:tc>
                  <a:txBody>
                    <a:bodyPr/>
                    <a:lstStyle/>
                    <a:p>
                      <a:pPr algn="l">
                        <a:lnSpc>
                          <a:spcPct val="115000"/>
                        </a:lnSpc>
                        <a:spcAft>
                          <a:spcPts val="1000"/>
                        </a:spcAft>
                        <a:buNone/>
                      </a:pPr>
                      <a:r>
                        <a:rPr lang="es-CL" sz="900" dirty="0">
                          <a:solidFill>
                            <a:schemeClr val="tx1"/>
                          </a:solidFill>
                          <a:effectLst/>
                        </a:rPr>
                        <a:t>Pruebas de Integración </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11-20-25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212825939"/>
                  </a:ext>
                </a:extLst>
              </a:tr>
              <a:tr h="285610">
                <a:tc>
                  <a:txBody>
                    <a:bodyPr/>
                    <a:lstStyle/>
                    <a:p>
                      <a:pPr algn="ctr">
                        <a:lnSpc>
                          <a:spcPct val="115000"/>
                        </a:lnSpc>
                        <a:spcAft>
                          <a:spcPts val="1000"/>
                        </a:spcAft>
                        <a:buNone/>
                      </a:pPr>
                      <a:r>
                        <a:rPr lang="es-CL" sz="1100" dirty="0">
                          <a:solidFill>
                            <a:schemeClr val="tx1"/>
                          </a:solidFill>
                          <a:effectLst/>
                        </a:rPr>
                        <a:t>Implementación y cierre</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550842138"/>
                  </a:ext>
                </a:extLst>
              </a:tr>
              <a:tr h="285610">
                <a:tc>
                  <a:txBody>
                    <a:bodyPr/>
                    <a:lstStyle/>
                    <a:p>
                      <a:pPr algn="l">
                        <a:lnSpc>
                          <a:spcPct val="115000"/>
                        </a:lnSpc>
                        <a:spcAft>
                          <a:spcPts val="1000"/>
                        </a:spcAft>
                        <a:buNone/>
                      </a:pPr>
                      <a:r>
                        <a:rPr lang="es-CL" sz="900" dirty="0">
                          <a:solidFill>
                            <a:schemeClr val="tx1"/>
                          </a:solidFill>
                          <a:effectLst/>
                        </a:rPr>
                        <a:t>Despliegue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vie 11-21-25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9967861"/>
                  </a:ext>
                </a:extLst>
              </a:tr>
              <a:tr h="202308">
                <a:tc>
                  <a:txBody>
                    <a:bodyPr/>
                    <a:lstStyle/>
                    <a:p>
                      <a:pPr algn="l">
                        <a:lnSpc>
                          <a:spcPct val="115000"/>
                        </a:lnSpc>
                        <a:spcAft>
                          <a:spcPts val="1000"/>
                        </a:spcAft>
                        <a:buNone/>
                      </a:pPr>
                      <a:r>
                        <a:rPr lang="es-CL" sz="900">
                          <a:solidFill>
                            <a:schemeClr val="tx1"/>
                          </a:solidFill>
                          <a:effectLst/>
                        </a:rPr>
                        <a:t>Capacitación a Usuarios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dom 11-30-25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24838058"/>
                  </a:ext>
                </a:extLst>
              </a:tr>
              <a:tr h="285610">
                <a:tc>
                  <a:txBody>
                    <a:bodyPr/>
                    <a:lstStyle/>
                    <a:p>
                      <a:pPr algn="ctr">
                        <a:lnSpc>
                          <a:spcPct val="115000"/>
                        </a:lnSpc>
                        <a:spcAft>
                          <a:spcPts val="1000"/>
                        </a:spcAft>
                        <a:buNone/>
                      </a:pPr>
                      <a:r>
                        <a:rPr lang="es-CL" sz="1100" dirty="0">
                          <a:solidFill>
                            <a:schemeClr val="tx1"/>
                          </a:solidFill>
                          <a:effectLst/>
                        </a:rPr>
                        <a:t>Mantenimiento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901715735"/>
                  </a:ext>
                </a:extLst>
              </a:tr>
              <a:tr h="285610">
                <a:tc>
                  <a:txBody>
                    <a:bodyPr/>
                    <a:lstStyle/>
                    <a:p>
                      <a:pPr algn="l">
                        <a:lnSpc>
                          <a:spcPct val="115000"/>
                        </a:lnSpc>
                        <a:spcAft>
                          <a:spcPts val="1000"/>
                        </a:spcAft>
                        <a:buNone/>
                      </a:pPr>
                      <a:r>
                        <a:rPr lang="es-CL" sz="900" dirty="0">
                          <a:solidFill>
                            <a:schemeClr val="tx1"/>
                          </a:solidFill>
                          <a:effectLst/>
                        </a:rPr>
                        <a:t>Corrección de Errores Iniciales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lun 12-01-25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vie 12-05-25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0%</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5</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854657606"/>
                  </a:ext>
                </a:extLst>
              </a:tr>
            </a:tbl>
          </a:graphicData>
        </a:graphic>
      </p:graphicFrame>
    </p:spTree>
    <p:extLst>
      <p:ext uri="{BB962C8B-B14F-4D97-AF65-F5344CB8AC3E}">
        <p14:creationId xmlns:p14="http://schemas.microsoft.com/office/powerpoint/2010/main" val="26561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DB786-8158-E130-2BBF-7EC1A3E86215}"/>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77D9F635-C299-45C9-D2C4-9289BC59511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1796F301-B0CB-651D-02CB-5F401BCEFD2F}"/>
              </a:ext>
            </a:extLst>
          </p:cNvPr>
          <p:cNvSpPr/>
          <p:nvPr/>
        </p:nvSpPr>
        <p:spPr>
          <a:xfrm>
            <a:off x="527390" y="469039"/>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Arquitectura</a:t>
            </a:r>
            <a:endParaRPr lang="es-CL" sz="3550" noProof="0" dirty="0"/>
          </a:p>
        </p:txBody>
      </p:sp>
      <p:sp>
        <p:nvSpPr>
          <p:cNvPr id="8" name="Shape 5">
            <a:extLst>
              <a:ext uri="{FF2B5EF4-FFF2-40B4-BE49-F238E27FC236}">
                <a16:creationId xmlns:a16="http://schemas.microsoft.com/office/drawing/2014/main" id="{6EE75BEE-7450-7ED4-341C-8594601DB2B8}"/>
              </a:ext>
            </a:extLst>
          </p:cNvPr>
          <p:cNvSpPr/>
          <p:nvPr/>
        </p:nvSpPr>
        <p:spPr>
          <a:xfrm>
            <a:off x="3491999" y="2248405"/>
            <a:ext cx="7646401" cy="5203595"/>
          </a:xfrm>
          <a:prstGeom prst="round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D791FC2D-8A95-D13B-9267-6A57C5AA22A3}"/>
              </a:ext>
            </a:extLst>
          </p:cNvPr>
          <p:cNvSpPr/>
          <p:nvPr/>
        </p:nvSpPr>
        <p:spPr>
          <a:xfrm>
            <a:off x="754624" y="1185922"/>
            <a:ext cx="12810176" cy="1062483"/>
          </a:xfrm>
          <a:prstGeom prst="rect">
            <a:avLst/>
          </a:prstGeom>
          <a:noFill/>
          <a:ln/>
        </p:spPr>
        <p:txBody>
          <a:bodyPr wrap="square" lIns="0" tIns="0" rIns="0" bIns="0" rtlCol="0" anchor="t"/>
          <a:lstStyle/>
          <a:p>
            <a:pPr>
              <a:lnSpc>
                <a:spcPts val="2850"/>
              </a:lnSpc>
            </a:pPr>
            <a:r>
              <a:rPr lang="es-MX" sz="1600" dirty="0"/>
              <a:t>El sistema APT se ha diseñado bajo un enfoque de </a:t>
            </a:r>
            <a:r>
              <a:rPr lang="es-MX" sz="1600" b="1" dirty="0"/>
              <a:t>Arquitectura de Tres Capas (o N-Capas)</a:t>
            </a:r>
            <a:r>
              <a:rPr lang="es-MX" sz="1600" dirty="0"/>
              <a:t> presentación, negocio y datos, para así garantizar una </a:t>
            </a:r>
            <a:r>
              <a:rPr lang="es-MX" sz="1600" b="1" dirty="0"/>
              <a:t>escalabilidad, seguridad y mantenibilidad</a:t>
            </a:r>
            <a:r>
              <a:rPr lang="es-MX" sz="1600" dirty="0"/>
              <a:t> a largo plazo.</a:t>
            </a:r>
            <a:endParaRPr lang="es-CL" sz="1750" noProof="0" dirty="0"/>
          </a:p>
        </p:txBody>
      </p:sp>
      <p:pic>
        <p:nvPicPr>
          <p:cNvPr id="4" name="Imagen 3" descr="Captura de pantalla de un celular&#10;&#10;El contenido generado por IA puede ser incorrecto.">
            <a:extLst>
              <a:ext uri="{FF2B5EF4-FFF2-40B4-BE49-F238E27FC236}">
                <a16:creationId xmlns:a16="http://schemas.microsoft.com/office/drawing/2014/main" id="{4E179DAB-DEE7-F541-7C69-B3ECCC0162E1}"/>
              </a:ext>
            </a:extLst>
          </p:cNvPr>
          <p:cNvPicPr>
            <a:picLocks noChangeAspect="1"/>
          </p:cNvPicPr>
          <p:nvPr/>
        </p:nvPicPr>
        <p:blipFill>
          <a:blip r:embed="rId3"/>
          <a:stretch>
            <a:fillRect/>
          </a:stretch>
        </p:blipFill>
        <p:spPr>
          <a:xfrm>
            <a:off x="5125961" y="2319873"/>
            <a:ext cx="5026039" cy="5300044"/>
          </a:xfrm>
          <a:prstGeom prst="rect">
            <a:avLst/>
          </a:prstGeom>
        </p:spPr>
      </p:pic>
    </p:spTree>
    <p:extLst>
      <p:ext uri="{BB962C8B-B14F-4D97-AF65-F5344CB8AC3E}">
        <p14:creationId xmlns:p14="http://schemas.microsoft.com/office/powerpoint/2010/main" val="195836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3AE8B87D-0FF4-BE1C-ACC8-23EC8CE6778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s-CL" sz="2700" b="1" noProof="0" dirty="0">
                <a:solidFill>
                  <a:srgbClr val="000000"/>
                </a:solidFill>
                <a:latin typeface="Inter Bold" pitchFamily="34" charset="0"/>
                <a:ea typeface="Inter Bold" pitchFamily="34" charset="-122"/>
                <a:cs typeface="Inter Bold" pitchFamily="34" charset="-120"/>
              </a:rPr>
              <a:t>Tecnologías Clave: </a:t>
            </a:r>
            <a:r>
              <a:rPr lang="es-CL" sz="2700" b="1" noProof="0" dirty="0" err="1">
                <a:solidFill>
                  <a:srgbClr val="000000"/>
                </a:solidFill>
                <a:latin typeface="Inter Bold" pitchFamily="34" charset="0"/>
                <a:ea typeface="Inter Bold" pitchFamily="34" charset="-122"/>
                <a:cs typeface="Inter Bold" pitchFamily="34" charset="-120"/>
              </a:rPr>
              <a:t>Stack</a:t>
            </a:r>
            <a:r>
              <a:rPr lang="es-CL" sz="2700" b="1" noProof="0" dirty="0">
                <a:solidFill>
                  <a:srgbClr val="000000"/>
                </a:solidFill>
                <a:latin typeface="Inter Bold" pitchFamily="34" charset="0"/>
                <a:ea typeface="Inter Bold" pitchFamily="34" charset="-122"/>
                <a:cs typeface="Inter Bold" pitchFamily="34" charset="-120"/>
              </a:rPr>
              <a:t> Técnico</a:t>
            </a:r>
            <a:endParaRPr lang="es-CL" sz="2700" noProof="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Arquitectura</a:t>
            </a:r>
            <a:endParaRPr lang="es-CL" sz="1050" noProof="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Aplicación</a:t>
            </a:r>
            <a:endParaRPr lang="es-CL" sz="1050" noProof="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Front-</a:t>
            </a:r>
            <a:r>
              <a:rPr lang="es-CL" sz="1350" b="1" noProof="0" dirty="0" err="1">
                <a:solidFill>
                  <a:srgbClr val="272525"/>
                </a:solidFill>
                <a:latin typeface="Inter Bold" pitchFamily="34" charset="0"/>
                <a:ea typeface="Inter Bold" pitchFamily="34" charset="-122"/>
                <a:cs typeface="Inter Bold" pitchFamily="34" charset="-120"/>
              </a:rPr>
              <a:t>end</a:t>
            </a:r>
            <a:endParaRPr lang="es-CL" sz="1350" noProof="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Interfaz responsive y UI</a:t>
            </a:r>
            <a:endParaRPr lang="es-CL" sz="1050" noProof="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n8n (Integraciones)</a:t>
            </a:r>
            <a:endParaRPr lang="es-CL" sz="1350" noProof="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Notificaciones</a:t>
            </a:r>
            <a:endParaRPr lang="es-CL" sz="1050" noProof="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Flujo de Datos</a:t>
            </a:r>
            <a:endParaRPr lang="es-CL" sz="1350" noProof="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Solicitudes, respuestas y eventos</a:t>
            </a:r>
            <a:endParaRPr lang="es-CL" sz="1050" noProof="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Back-</a:t>
            </a:r>
            <a:r>
              <a:rPr lang="es-CL" sz="1350" b="1" noProof="0" dirty="0" err="1">
                <a:solidFill>
                  <a:srgbClr val="272525"/>
                </a:solidFill>
                <a:latin typeface="Inter Bold" pitchFamily="34" charset="0"/>
                <a:ea typeface="Inter Bold" pitchFamily="34" charset="-122"/>
                <a:cs typeface="Inter Bold" pitchFamily="34" charset="-120"/>
              </a:rPr>
              <a:t>end</a:t>
            </a:r>
            <a:endParaRPr lang="es-CL" sz="1350" noProof="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Lógica, API y base de datos</a:t>
            </a:r>
            <a:endParaRPr lang="es-CL" sz="1050" noProof="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s-CL" sz="1350" noProof="0" dirty="0">
                <a:solidFill>
                  <a:srgbClr val="272525"/>
                </a:solidFill>
                <a:latin typeface="Inter" pitchFamily="34" charset="0"/>
                <a:ea typeface="Inter" pitchFamily="34" charset="-122"/>
                <a:cs typeface="Inter" pitchFamily="34" charset="-120"/>
              </a:rPr>
              <a:t>Mi  arquitectura se basa en un </a:t>
            </a:r>
            <a:r>
              <a:rPr lang="es-CL" sz="1350" noProof="0" dirty="0" err="1">
                <a:solidFill>
                  <a:srgbClr val="272525"/>
                </a:solidFill>
                <a:latin typeface="Inter" pitchFamily="34" charset="0"/>
                <a:ea typeface="Inter" pitchFamily="34" charset="-122"/>
                <a:cs typeface="Inter" pitchFamily="34" charset="-120"/>
              </a:rPr>
              <a:t>stack</a:t>
            </a:r>
            <a:r>
              <a:rPr lang="es-CL" sz="1350" noProof="0" dirty="0">
                <a:solidFill>
                  <a:srgbClr val="272525"/>
                </a:solidFill>
                <a:latin typeface="Inter" pitchFamily="34" charset="0"/>
                <a:ea typeface="Inter" pitchFamily="34" charset="-122"/>
                <a:cs typeface="Inter" pitchFamily="34" charset="-120"/>
              </a:rPr>
              <a:t> robusto y moderno:</a:t>
            </a:r>
            <a:endParaRPr lang="es-CL" sz="1350" noProof="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a:t>
            </a:r>
            <a:r>
              <a:rPr lang="es-CL" sz="1350" b="1" noProof="0" dirty="0" err="1">
                <a:solidFill>
                  <a:srgbClr val="272525"/>
                </a:solidFill>
                <a:latin typeface="Inter" pitchFamily="34" charset="0"/>
                <a:ea typeface="Inter" pitchFamily="34" charset="-122"/>
                <a:cs typeface="Inter" pitchFamily="34" charset="-120"/>
              </a:rPr>
              <a:t>Backend</a:t>
            </a:r>
            <a:r>
              <a:rPr lang="es-CL" sz="1350" b="1" noProof="0" dirty="0">
                <a:solidFill>
                  <a:srgbClr val="272525"/>
                </a:solidFill>
                <a:latin typeface="Inter" pitchFamily="34" charset="0"/>
                <a:ea typeface="Inter" pitchFamily="34" charset="-122"/>
                <a:cs typeface="Inter" pitchFamily="34" charset="-120"/>
              </a:rPr>
              <a:t>):</a:t>
            </a:r>
            <a:r>
              <a:rPr lang="es-CL" sz="1350" noProof="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s-CL" sz="1350" noProof="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(Front-</a:t>
            </a:r>
            <a:r>
              <a:rPr lang="es-CL" sz="1350" b="1" noProof="0" dirty="0" err="1">
                <a:solidFill>
                  <a:srgbClr val="272525"/>
                </a:solidFill>
                <a:latin typeface="Inter" pitchFamily="34" charset="0"/>
                <a:ea typeface="Inter" pitchFamily="34" charset="-122"/>
                <a:cs typeface="Inter" pitchFamily="34" charset="-120"/>
              </a:rPr>
              <a:t>End</a:t>
            </a:r>
            <a:r>
              <a:rPr lang="es-CL" sz="1350" b="1" noProof="0" dirty="0">
                <a:solidFill>
                  <a:srgbClr val="272525"/>
                </a:solidFill>
                <a:latin typeface="Inter" pitchFamily="34" charset="0"/>
                <a:ea typeface="Inter" pitchFamily="34" charset="-122"/>
                <a:cs typeface="Inter" pitchFamily="34" charset="-120"/>
              </a:rPr>
              <a:t> ):</a:t>
            </a:r>
            <a:r>
              <a:rPr lang="es-CL" sz="1350" noProof="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s-CL" sz="1350" noProof="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Integración con n8n:</a:t>
            </a:r>
            <a:r>
              <a:rPr lang="es-CL" sz="1350" noProof="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s-CL" sz="1350" noProof="0" dirty="0"/>
          </a:p>
        </p:txBody>
      </p:sp>
      <p:pic>
        <p:nvPicPr>
          <p:cNvPr id="20" name="Imagen 19">
            <a:extLst>
              <a:ext uri="{FF2B5EF4-FFF2-40B4-BE49-F238E27FC236}">
                <a16:creationId xmlns:a16="http://schemas.microsoft.com/office/drawing/2014/main" id="{DE0D108F-2B10-DC66-302B-2D962F4A2354}"/>
              </a:ext>
            </a:extLst>
          </p:cNvPr>
          <p:cNvPicPr>
            <a:picLocks noChangeAspect="1"/>
          </p:cNvPicPr>
          <p:nvPr/>
        </p:nvPicPr>
        <p:blipFill>
          <a:blip r:embed="rId4"/>
          <a:stretch>
            <a:fillRect/>
          </a:stretch>
        </p:blipFill>
        <p:spPr>
          <a:xfrm>
            <a:off x="10225480" y="1222952"/>
            <a:ext cx="952500" cy="952500"/>
          </a:xfrm>
          <a:prstGeom prst="rect">
            <a:avLst/>
          </a:prstGeom>
        </p:spPr>
      </p:pic>
      <p:pic>
        <p:nvPicPr>
          <p:cNvPr id="26" name="Imagen 25">
            <a:extLst>
              <a:ext uri="{FF2B5EF4-FFF2-40B4-BE49-F238E27FC236}">
                <a16:creationId xmlns:a16="http://schemas.microsoft.com/office/drawing/2014/main" id="{679D1E6F-3D2E-3604-45A5-F44E1532FEB6}"/>
              </a:ext>
            </a:extLst>
          </p:cNvPr>
          <p:cNvPicPr>
            <a:picLocks noChangeAspect="1"/>
          </p:cNvPicPr>
          <p:nvPr/>
        </p:nvPicPr>
        <p:blipFill>
          <a:blip r:embed="rId5"/>
          <a:stretch>
            <a:fillRect/>
          </a:stretch>
        </p:blipFill>
        <p:spPr>
          <a:xfrm>
            <a:off x="10081911" y="3638550"/>
            <a:ext cx="952500" cy="952500"/>
          </a:xfrm>
          <a:prstGeom prst="rect">
            <a:avLst/>
          </a:prstGeom>
        </p:spPr>
      </p:pic>
      <p:pic>
        <p:nvPicPr>
          <p:cNvPr id="28" name="Imagen 27">
            <a:extLst>
              <a:ext uri="{FF2B5EF4-FFF2-40B4-BE49-F238E27FC236}">
                <a16:creationId xmlns:a16="http://schemas.microsoft.com/office/drawing/2014/main" id="{49EC9C5B-EE93-5BD9-78FE-35FA897295A8}"/>
              </a:ext>
            </a:extLst>
          </p:cNvPr>
          <p:cNvPicPr>
            <a:picLocks noChangeAspect="1"/>
          </p:cNvPicPr>
          <p:nvPr/>
        </p:nvPicPr>
        <p:blipFill>
          <a:blip r:embed="rId6"/>
          <a:stretch>
            <a:fillRect/>
          </a:stretch>
        </p:blipFill>
        <p:spPr>
          <a:xfrm>
            <a:off x="7868550" y="5251966"/>
            <a:ext cx="952500" cy="952500"/>
          </a:xfrm>
          <a:prstGeom prst="rect">
            <a:avLst/>
          </a:prstGeom>
        </p:spPr>
      </p:pic>
      <p:pic>
        <p:nvPicPr>
          <p:cNvPr id="30" name="Imagen 29">
            <a:extLst>
              <a:ext uri="{FF2B5EF4-FFF2-40B4-BE49-F238E27FC236}">
                <a16:creationId xmlns:a16="http://schemas.microsoft.com/office/drawing/2014/main" id="{2A7DED80-1A1A-5D28-2A48-437967B11BBB}"/>
              </a:ext>
            </a:extLst>
          </p:cNvPr>
          <p:cNvPicPr>
            <a:picLocks noChangeAspect="1"/>
          </p:cNvPicPr>
          <p:nvPr/>
        </p:nvPicPr>
        <p:blipFill>
          <a:blip r:embed="rId7"/>
          <a:stretch>
            <a:fillRect/>
          </a:stretch>
        </p:blipFill>
        <p:spPr>
          <a:xfrm>
            <a:off x="10215547" y="5304886"/>
            <a:ext cx="952500" cy="952500"/>
          </a:xfrm>
          <a:prstGeom prst="rect">
            <a:avLst/>
          </a:prstGeom>
        </p:spPr>
      </p:pic>
      <p:pic>
        <p:nvPicPr>
          <p:cNvPr id="32" name="Imagen 31">
            <a:extLst>
              <a:ext uri="{FF2B5EF4-FFF2-40B4-BE49-F238E27FC236}">
                <a16:creationId xmlns:a16="http://schemas.microsoft.com/office/drawing/2014/main" id="{3C9167E6-1ABC-E37A-70C0-9BBDA4994767}"/>
              </a:ext>
            </a:extLst>
          </p:cNvPr>
          <p:cNvPicPr>
            <a:picLocks noChangeAspect="1"/>
          </p:cNvPicPr>
          <p:nvPr/>
        </p:nvPicPr>
        <p:blipFill>
          <a:blip r:embed="rId8"/>
          <a:stretch>
            <a:fillRect/>
          </a:stretch>
        </p:blipFill>
        <p:spPr>
          <a:xfrm>
            <a:off x="3569879" y="1054060"/>
            <a:ext cx="952500" cy="952500"/>
          </a:xfrm>
          <a:prstGeom prst="rect">
            <a:avLst/>
          </a:prstGeom>
        </p:spPr>
      </p:pic>
      <p:pic>
        <p:nvPicPr>
          <p:cNvPr id="1032" name="Picture 8" descr="n8n Color Logo (DarkMod)">
            <a:extLst>
              <a:ext uri="{FF2B5EF4-FFF2-40B4-BE49-F238E27FC236}">
                <a16:creationId xmlns:a16="http://schemas.microsoft.com/office/drawing/2014/main" id="{8C9C8695-7D49-E724-443B-5801ADE51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623" y="4315216"/>
            <a:ext cx="1147780" cy="1147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1325</Words>
  <Application>Microsoft Office PowerPoint</Application>
  <PresentationFormat>Personalizado</PresentationFormat>
  <Paragraphs>236</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11</cp:revision>
  <dcterms:created xsi:type="dcterms:W3CDTF">2025-10-03T19:03:09Z</dcterms:created>
  <dcterms:modified xsi:type="dcterms:W3CDTF">2025-11-20T02:34:25Z</dcterms:modified>
</cp:coreProperties>
</file>